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059" r:id="rId1"/>
  </p:sldMasterIdLst>
  <p:notesMasterIdLst>
    <p:notesMasterId r:id="rId44"/>
  </p:notesMasterIdLst>
  <p:sldIdLst>
    <p:sldId id="256" r:id="rId2"/>
    <p:sldId id="275" r:id="rId3"/>
    <p:sldId id="302" r:id="rId4"/>
    <p:sldId id="326" r:id="rId5"/>
    <p:sldId id="260" r:id="rId6"/>
    <p:sldId id="289" r:id="rId7"/>
    <p:sldId id="341" r:id="rId8"/>
    <p:sldId id="294" r:id="rId9"/>
    <p:sldId id="262" r:id="rId10"/>
    <p:sldId id="339" r:id="rId11"/>
    <p:sldId id="272" r:id="rId12"/>
    <p:sldId id="342" r:id="rId13"/>
    <p:sldId id="283" r:id="rId14"/>
    <p:sldId id="343" r:id="rId15"/>
    <p:sldId id="288" r:id="rId16"/>
    <p:sldId id="344" r:id="rId17"/>
    <p:sldId id="312" r:id="rId18"/>
    <p:sldId id="292" r:id="rId19"/>
    <p:sldId id="327" r:id="rId20"/>
    <p:sldId id="328" r:id="rId21"/>
    <p:sldId id="293" r:id="rId22"/>
    <p:sldId id="280" r:id="rId23"/>
    <p:sldId id="300" r:id="rId24"/>
    <p:sldId id="338" r:id="rId25"/>
    <p:sldId id="332" r:id="rId26"/>
    <p:sldId id="334" r:id="rId27"/>
    <p:sldId id="335" r:id="rId28"/>
    <p:sldId id="333" r:id="rId29"/>
    <p:sldId id="336" r:id="rId30"/>
    <p:sldId id="337" r:id="rId31"/>
    <p:sldId id="325" r:id="rId32"/>
    <p:sldId id="308" r:id="rId33"/>
    <p:sldId id="309" r:id="rId34"/>
    <p:sldId id="310" r:id="rId35"/>
    <p:sldId id="311" r:id="rId36"/>
    <p:sldId id="303" r:id="rId37"/>
    <p:sldId id="304" r:id="rId38"/>
    <p:sldId id="305" r:id="rId39"/>
    <p:sldId id="318" r:id="rId40"/>
    <p:sldId id="319" r:id="rId41"/>
    <p:sldId id="320" r:id="rId42"/>
    <p:sldId id="32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06"/>
    <p:restoredTop sz="79968"/>
  </p:normalViewPr>
  <p:slideViewPr>
    <p:cSldViewPr snapToGrid="0" snapToObjects="1">
      <p:cViewPr>
        <p:scale>
          <a:sx n="84" d="100"/>
          <a:sy n="84" d="100"/>
        </p:scale>
        <p:origin x="2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3C009-DDB2-E447-95BB-25442B5F47E1}" type="datetimeFigureOut">
              <a:rPr lang="en-US" smtClean="0"/>
              <a:t>7/2/18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4FE33-434F-594E-BA33-D069BE047253}" type="slidenum">
              <a:rPr lang="en-US" smtClean="0"/>
              <a:t>‹#›</a:t>
            </a:fld>
            <a:endParaRPr lang="en-US"/>
          </a:p>
        </p:txBody>
      </p:sp>
    </p:spTree>
    <p:extLst>
      <p:ext uri="{BB962C8B-B14F-4D97-AF65-F5344CB8AC3E}">
        <p14:creationId xmlns:p14="http://schemas.microsoft.com/office/powerpoint/2010/main" val="31809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I'm going to be talking about TRAP-backing, or retraction, in Montréal English.</a:t>
            </a:r>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0</a:t>
            </a:fld>
            <a:endParaRPr lang="en-US"/>
          </a:p>
        </p:txBody>
      </p:sp>
    </p:spTree>
    <p:extLst>
      <p:ext uri="{BB962C8B-B14F-4D97-AF65-F5344CB8AC3E}">
        <p14:creationId xmlns:p14="http://schemas.microsoft.com/office/powerpoint/2010/main" val="96881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134FE33-434F-594E-BA33-D069BE047253}" type="slidenum">
              <a:rPr lang="en-US" smtClean="0"/>
              <a:t>11</a:t>
            </a:fld>
            <a:endParaRPr lang="en-US"/>
          </a:p>
        </p:txBody>
      </p:sp>
    </p:spTree>
    <p:extLst>
      <p:ext uri="{BB962C8B-B14F-4D97-AF65-F5344CB8AC3E}">
        <p14:creationId xmlns:p14="http://schemas.microsoft.com/office/powerpoint/2010/main" val="121553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12</a:t>
            </a:fld>
            <a:endParaRPr lang="en-US"/>
          </a:p>
        </p:txBody>
      </p:sp>
    </p:spTree>
    <p:extLst>
      <p:ext uri="{BB962C8B-B14F-4D97-AF65-F5344CB8AC3E}">
        <p14:creationId xmlns:p14="http://schemas.microsoft.com/office/powerpoint/2010/main" val="1362026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134FE33-434F-594E-BA33-D069BE047253}" type="slidenum">
              <a:rPr lang="en-US" smtClean="0"/>
              <a:t>13</a:t>
            </a:fld>
            <a:endParaRPr lang="en-US"/>
          </a:p>
        </p:txBody>
      </p:sp>
    </p:spTree>
    <p:extLst>
      <p:ext uri="{BB962C8B-B14F-4D97-AF65-F5344CB8AC3E}">
        <p14:creationId xmlns:p14="http://schemas.microsoft.com/office/powerpoint/2010/main" val="113833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134FE33-434F-594E-BA33-D069BE047253}" type="slidenum">
              <a:rPr lang="en-US" smtClean="0"/>
              <a:t>15</a:t>
            </a:fld>
            <a:endParaRPr lang="en-US"/>
          </a:p>
        </p:txBody>
      </p:sp>
    </p:spTree>
    <p:extLst>
      <p:ext uri="{BB962C8B-B14F-4D97-AF65-F5344CB8AC3E}">
        <p14:creationId xmlns:p14="http://schemas.microsoft.com/office/powerpoint/2010/main" val="114011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Female participants listening to female speakers:</a:t>
            </a:r>
          </a:p>
          <a:p>
            <a:pPr lvl="1"/>
            <a:r>
              <a:rPr lang="en-US" dirty="0" smtClean="0"/>
              <a:t>Don’t use retraction as cue to age</a:t>
            </a:r>
          </a:p>
          <a:p>
            <a:pPr lvl="1"/>
            <a:r>
              <a:rPr lang="en-US" dirty="0" smtClean="0"/>
              <a:t>Find retracted guise </a:t>
            </a:r>
            <a:r>
              <a:rPr lang="en-US" b="1" dirty="0" smtClean="0"/>
              <a:t>less friendly,</a:t>
            </a:r>
          </a:p>
          <a:p>
            <a:pPr lvl="1"/>
            <a:r>
              <a:rPr lang="en-US" b="0" dirty="0" smtClean="0"/>
              <a:t>Trend</a:t>
            </a:r>
            <a:r>
              <a:rPr lang="en-US" b="0" baseline="0" dirty="0" smtClean="0"/>
              <a:t> toward hearing retracted as </a:t>
            </a:r>
            <a:r>
              <a:rPr lang="en-US" b="1" dirty="0" smtClean="0"/>
              <a:t>more authoritative</a:t>
            </a:r>
          </a:p>
          <a:p>
            <a:r>
              <a:rPr lang="en-US" dirty="0" smtClean="0"/>
              <a:t>Female participants listening to male speakers</a:t>
            </a:r>
          </a:p>
          <a:p>
            <a:pPr lvl="1"/>
            <a:r>
              <a:rPr lang="en-US" dirty="0" smtClean="0"/>
              <a:t>Use retraction as cue to age (younger = more retracted)</a:t>
            </a:r>
          </a:p>
          <a:p>
            <a:pPr lvl="1"/>
            <a:r>
              <a:rPr lang="en-US" dirty="0" smtClean="0"/>
              <a:t>Find retracted guise </a:t>
            </a:r>
            <a:r>
              <a:rPr lang="en-US" b="1" dirty="0" smtClean="0"/>
              <a:t>more friendly, equally authoritative</a:t>
            </a:r>
          </a:p>
          <a:p>
            <a:r>
              <a:rPr lang="en-US" dirty="0" smtClean="0"/>
              <a:t>Male participants listening to female speakers:</a:t>
            </a:r>
          </a:p>
          <a:p>
            <a:pPr lvl="1"/>
            <a:r>
              <a:rPr lang="en-US" dirty="0" smtClean="0"/>
              <a:t>Trend toward hearing retracted as younger</a:t>
            </a:r>
          </a:p>
          <a:p>
            <a:pPr lvl="1"/>
            <a:r>
              <a:rPr lang="en-US" dirty="0" smtClean="0"/>
              <a:t>No difference in friendliness, authoritativeness</a:t>
            </a:r>
          </a:p>
          <a:p>
            <a:r>
              <a:rPr lang="en-US" dirty="0" smtClean="0"/>
              <a:t>Male participants listening to male speakers</a:t>
            </a:r>
          </a:p>
          <a:p>
            <a:pPr lvl="1"/>
            <a:r>
              <a:rPr lang="en-US" dirty="0" smtClean="0"/>
              <a:t>Trend toward hearing retracted as younger,</a:t>
            </a:r>
            <a:r>
              <a:rPr lang="en-US" baseline="0" dirty="0" smtClean="0"/>
              <a:t> less authoritative</a:t>
            </a:r>
            <a:endParaRPr lang="en-US" dirty="0" smtClean="0"/>
          </a:p>
          <a:p>
            <a:pPr lvl="1"/>
            <a:r>
              <a:rPr lang="en-US" dirty="0" smtClean="0"/>
              <a:t>Retracted </a:t>
            </a:r>
            <a:r>
              <a:rPr lang="en-US" b="1" dirty="0" smtClean="0"/>
              <a:t>more friendly</a:t>
            </a:r>
          </a:p>
          <a:p>
            <a:pPr lvl="1"/>
            <a:endParaRPr lang="en-US" b="1" dirty="0" smtClean="0"/>
          </a:p>
          <a:p>
            <a:pPr lvl="1"/>
            <a:r>
              <a:rPr lang="en-US" dirty="0" smtClean="0"/>
              <a:t>So as we can see, we can’t necessarily make claims across the board about retracted/</a:t>
            </a:r>
            <a:r>
              <a:rPr lang="en-US" dirty="0" err="1" smtClean="0"/>
              <a:t>unretracted</a:t>
            </a:r>
            <a:r>
              <a:rPr lang="en-US" dirty="0" smtClean="0"/>
              <a:t> guise</a:t>
            </a:r>
          </a:p>
          <a:p>
            <a:pPr lvl="1"/>
            <a:r>
              <a:rPr lang="en-US" b="0" dirty="0" smtClean="0"/>
              <a:t>Could</a:t>
            </a:r>
            <a:r>
              <a:rPr lang="en-US" b="0" baseline="0" dirty="0" smtClean="0"/>
              <a:t> be association between friendliness and </a:t>
            </a:r>
            <a:r>
              <a:rPr lang="en-US" b="0" baseline="0" dirty="0" err="1" smtClean="0"/>
              <a:t>auth</a:t>
            </a:r>
            <a:r>
              <a:rPr lang="en-US" b="0" baseline="0" dirty="0" smtClean="0"/>
              <a:t>, and could be linked to gender</a:t>
            </a:r>
          </a:p>
          <a:p>
            <a:pPr lvl="1"/>
            <a:r>
              <a:rPr lang="en-US" b="0" baseline="0" dirty="0" smtClean="0"/>
              <a:t>M might be able to be friendly and authoritative, but F might not be</a:t>
            </a:r>
          </a:p>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16</a:t>
            </a:fld>
            <a:endParaRPr lang="en-US"/>
          </a:p>
        </p:txBody>
      </p:sp>
    </p:spTree>
    <p:extLst>
      <p:ext uri="{BB962C8B-B14F-4D97-AF65-F5344CB8AC3E}">
        <p14:creationId xmlns:p14="http://schemas.microsoft.com/office/powerpoint/2010/main" val="145444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Degree to which guise has effect on perceived </a:t>
            </a:r>
            <a:r>
              <a:rPr lang="en-US" dirty="0" err="1" smtClean="0"/>
              <a:t>auth</a:t>
            </a:r>
            <a:r>
              <a:rPr lang="en-US" dirty="0" smtClean="0"/>
              <a:t> depends on how friendly that speaker is also perceived to be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 to have more nuanced understanding of what traits are being perceived - what are the gender dynamics?</a:t>
            </a:r>
          </a:p>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17</a:t>
            </a:fld>
            <a:endParaRPr lang="en-US"/>
          </a:p>
        </p:txBody>
      </p:sp>
    </p:spTree>
    <p:extLst>
      <p:ext uri="{BB962C8B-B14F-4D97-AF65-F5344CB8AC3E}">
        <p14:creationId xmlns:p14="http://schemas.microsoft.com/office/powerpoint/2010/main" val="67289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r>
              <a:rPr lang="en-US" sz="2000" dirty="0" smtClean="0"/>
              <a:t>Women listening to women + Men listening to men</a:t>
            </a:r>
          </a:p>
          <a:p>
            <a:pPr marL="742950" lvl="2" indent="-342900"/>
            <a:r>
              <a:rPr lang="en-US" sz="1800" dirty="0" smtClean="0"/>
              <a:t>Positive correlation between friendliness and authoritativeness in </a:t>
            </a:r>
            <a:r>
              <a:rPr lang="en-US" sz="1800" dirty="0" err="1" smtClean="0"/>
              <a:t>unretracted</a:t>
            </a:r>
            <a:r>
              <a:rPr lang="en-US" sz="1800" dirty="0" smtClean="0"/>
              <a:t> guise</a:t>
            </a:r>
          </a:p>
          <a:p>
            <a:pPr marL="742950" lvl="2" indent="-342900"/>
            <a:r>
              <a:rPr lang="en-US" sz="1800" dirty="0" smtClean="0"/>
              <a:t>Negative correlation between friendliness and authoritativeness in retracted guise </a:t>
            </a:r>
          </a:p>
          <a:p>
            <a:pPr marL="342900" lvl="1" indent="-342900"/>
            <a:r>
              <a:rPr lang="en-US" sz="2000" dirty="0" smtClean="0"/>
              <a:t>Women listening to men</a:t>
            </a:r>
          </a:p>
          <a:p>
            <a:pPr marL="742950" lvl="2" indent="-342900"/>
            <a:r>
              <a:rPr lang="en-US" sz="1800" dirty="0" smtClean="0"/>
              <a:t>Positive correlation between friendliness and authoritativeness in both guises</a:t>
            </a:r>
          </a:p>
          <a:p>
            <a:pPr marL="342900" lvl="1" indent="-342900"/>
            <a:r>
              <a:rPr lang="en-US" sz="2000" dirty="0" smtClean="0"/>
              <a:t>Men listening to women</a:t>
            </a:r>
          </a:p>
          <a:p>
            <a:pPr marL="742950" lvl="2" indent="-342900"/>
            <a:r>
              <a:rPr lang="en-US" sz="1800" dirty="0" smtClean="0"/>
              <a:t>Negative correlation between friendliness and authoritativeness in both guises</a:t>
            </a:r>
          </a:p>
          <a:p>
            <a:pPr marL="742950" lvl="2" indent="-342900"/>
            <a:endParaRPr lang="en-US" sz="1800" dirty="0" smtClean="0"/>
          </a:p>
          <a:p>
            <a:pPr marL="742950" lvl="2" indent="-342900"/>
            <a:endParaRPr lang="en-US" sz="1800" dirty="0" smtClean="0"/>
          </a:p>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18</a:t>
            </a:fld>
            <a:endParaRPr lang="en-US"/>
          </a:p>
        </p:txBody>
      </p:sp>
    </p:spTree>
    <p:extLst>
      <p:ext uri="{BB962C8B-B14F-4D97-AF65-F5344CB8AC3E}">
        <p14:creationId xmlns:p14="http://schemas.microsoft.com/office/powerpoint/2010/main" val="1688878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t>
            </a:r>
            <a:r>
              <a:rPr lang="en-US" dirty="0" smtClean="0"/>
              <a:t>interpret</a:t>
            </a:r>
            <a:r>
              <a:rPr lang="mr-IN" dirty="0" smtClean="0"/>
              <a:t>…</a:t>
            </a:r>
            <a:endParaRPr lang="en-CA" dirty="0" smtClean="0"/>
          </a:p>
          <a:p>
            <a:r>
              <a:rPr lang="en-US" dirty="0" smtClean="0"/>
              <a:t>Maybe: shift more advanced for women, so for female listeners &amp; speakers has taken on more meanings (different from men in terms of </a:t>
            </a:r>
            <a:r>
              <a:rPr lang="en-US" i="1" dirty="0" smtClean="0"/>
              <a:t>experience</a:t>
            </a:r>
            <a:r>
              <a:rPr lang="en-US" dirty="0" smtClean="0"/>
              <a:t>)</a:t>
            </a:r>
          </a:p>
          <a:p>
            <a:r>
              <a:rPr lang="en-US" dirty="0" smtClean="0"/>
              <a:t>Or: women have learned it’s an unreliable cue for age because it also indexes other stances (different from men in terms of </a:t>
            </a:r>
            <a:r>
              <a:rPr lang="en-US" i="1" dirty="0" smtClean="0"/>
              <a:t>utilization</a:t>
            </a:r>
            <a:r>
              <a:rPr lang="en-US" dirty="0" smtClean="0"/>
              <a:t> of cues)</a:t>
            </a:r>
          </a:p>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20</a:t>
            </a:fld>
            <a:endParaRPr lang="en-US"/>
          </a:p>
        </p:txBody>
      </p:sp>
    </p:spTree>
    <p:extLst>
      <p:ext uri="{BB962C8B-B14F-4D97-AF65-F5344CB8AC3E}">
        <p14:creationId xmlns:p14="http://schemas.microsoft.com/office/powerpoint/2010/main" val="1475884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widespread?</a:t>
            </a:r>
            <a:r>
              <a:rPr lang="en-US" baseline="0" dirty="0" smtClean="0"/>
              <a:t> Regional vs. supra-regional patterns</a:t>
            </a:r>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21</a:t>
            </a:fld>
            <a:endParaRPr lang="en-US"/>
          </a:p>
        </p:txBody>
      </p:sp>
    </p:spTree>
    <p:extLst>
      <p:ext uri="{BB962C8B-B14F-4D97-AF65-F5344CB8AC3E}">
        <p14:creationId xmlns:p14="http://schemas.microsoft.com/office/powerpoint/2010/main" val="166482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these show is the equivalent of looking at</a:t>
            </a:r>
            <a:r>
              <a:rPr lang="en-US" baseline="0" dirty="0" smtClean="0"/>
              <a:t> the output of a mixed effects model, but instead of p-values, we have posterior distributions. Within these distributions, the colored sections indicate 95% credible intervals. The farther the distribution is from the 0 line, the more likely the result is to be an observed meaningful difference relative to the reference level. Here, we’ve contrast coded the data so that instead of having a single reference level, we can interpret more generally how meaningful the differences are for each fixed effect and their interactions. We see that there is a high probability of meaningful difference in our observation that there is an interaction between speaker gender and participant gender.</a:t>
            </a:r>
          </a:p>
        </p:txBody>
      </p:sp>
      <p:sp>
        <p:nvSpPr>
          <p:cNvPr id="4" name="Slide Number Placeholder 3"/>
          <p:cNvSpPr>
            <a:spLocks noGrp="1"/>
          </p:cNvSpPr>
          <p:nvPr>
            <p:ph type="sldNum" sz="quarter" idx="10"/>
          </p:nvPr>
        </p:nvSpPr>
        <p:spPr/>
        <p:txBody>
          <a:bodyPr/>
          <a:lstStyle/>
          <a:p>
            <a:fld id="{8134FE33-434F-594E-BA33-D069BE047253}" type="slidenum">
              <a:rPr lang="en-US" smtClean="0"/>
              <a:t>24</a:t>
            </a:fld>
            <a:endParaRPr lang="en-US"/>
          </a:p>
        </p:txBody>
      </p:sp>
    </p:spTree>
    <p:extLst>
      <p:ext uri="{BB962C8B-B14F-4D97-AF65-F5344CB8AC3E}">
        <p14:creationId xmlns:p14="http://schemas.microsoft.com/office/powerpoint/2010/main" val="318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1</a:t>
            </a:fld>
            <a:endParaRPr lang="en-US"/>
          </a:p>
        </p:txBody>
      </p:sp>
    </p:spTree>
    <p:extLst>
      <p:ext uri="{BB962C8B-B14F-4D97-AF65-F5344CB8AC3E}">
        <p14:creationId xmlns:p14="http://schemas.microsoft.com/office/powerpoint/2010/main" val="1565954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there is a high likelihood of meaningful difference in observing</a:t>
            </a:r>
            <a:r>
              <a:rPr lang="en-US" baseline="0" dirty="0" smtClean="0"/>
              <a:t> the</a:t>
            </a:r>
            <a:r>
              <a:rPr lang="en-US" dirty="0" smtClean="0"/>
              <a:t> interaction of guise and speaker gender.</a:t>
            </a:r>
          </a:p>
        </p:txBody>
      </p:sp>
      <p:sp>
        <p:nvSpPr>
          <p:cNvPr id="4" name="Slide Number Placeholder 3"/>
          <p:cNvSpPr>
            <a:spLocks noGrp="1"/>
          </p:cNvSpPr>
          <p:nvPr>
            <p:ph type="sldNum" sz="quarter" idx="10"/>
          </p:nvPr>
        </p:nvSpPr>
        <p:spPr/>
        <p:txBody>
          <a:bodyPr/>
          <a:lstStyle/>
          <a:p>
            <a:fld id="{8134FE33-434F-594E-BA33-D069BE047253}" type="slidenum">
              <a:rPr lang="en-US" smtClean="0"/>
              <a:t>25</a:t>
            </a:fld>
            <a:endParaRPr lang="en-US"/>
          </a:p>
        </p:txBody>
      </p:sp>
    </p:spTree>
    <p:extLst>
      <p:ext uri="{BB962C8B-B14F-4D97-AF65-F5344CB8AC3E}">
        <p14:creationId xmlns:p14="http://schemas.microsoft.com/office/powerpoint/2010/main" val="1347428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none of our observations reach</a:t>
            </a:r>
            <a:r>
              <a:rPr lang="en-US" baseline="0" dirty="0" smtClean="0"/>
              <a:t> 95% confidence, but it’s a close call for the interaction of speaker and participant gender.</a:t>
            </a:r>
          </a:p>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26</a:t>
            </a:fld>
            <a:endParaRPr lang="en-US"/>
          </a:p>
        </p:txBody>
      </p:sp>
    </p:spTree>
    <p:extLst>
      <p:ext uri="{BB962C8B-B14F-4D97-AF65-F5344CB8AC3E}">
        <p14:creationId xmlns:p14="http://schemas.microsoft.com/office/powerpoint/2010/main" val="859167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these show is the equivalent of looking at</a:t>
            </a:r>
            <a:r>
              <a:rPr lang="en-US" baseline="0" dirty="0" smtClean="0"/>
              <a:t> the output of a mixed effects model, but instead of p-values, we have posterior distributions. Within these distributions, the colored sections indicate 95% credible intervals. The farther the distribution is from the 0 line, the more likely the result is to be an observed meaningful difference relative to the reference level. Here, our reference level is retracted guise, female speaker, and female listener. We see that there is a high probability of meaningful difference in our observation that women listening to men think the </a:t>
            </a:r>
            <a:r>
              <a:rPr lang="en-US" baseline="0" dirty="0" err="1" smtClean="0"/>
              <a:t>unretracted</a:t>
            </a:r>
            <a:r>
              <a:rPr lang="en-US" baseline="0" dirty="0" smtClean="0"/>
              <a:t> guise sounds older than listening to women in the retracted guise; men listening to men think the retracted guise sounds younger, but not women listening to women.</a:t>
            </a:r>
            <a:endParaRPr lang="en-US" dirty="0" smtClean="0"/>
          </a:p>
          <a:p>
            <a:endParaRPr lang="en-US" dirty="0" smtClean="0"/>
          </a:p>
          <a:p>
            <a:r>
              <a:rPr lang="en-US" dirty="0" smtClean="0"/>
              <a:t>Baseline/intercept: retracted</a:t>
            </a:r>
            <a:r>
              <a:rPr lang="en-US" baseline="0" dirty="0" smtClean="0"/>
              <a:t> + F speaker + F listener</a:t>
            </a:r>
          </a:p>
          <a:p>
            <a:r>
              <a:rPr lang="en-US" baseline="0" dirty="0" smtClean="0"/>
              <a:t>	</a:t>
            </a:r>
            <a:r>
              <a:rPr lang="en-US" baseline="0" dirty="0" err="1" smtClean="0"/>
              <a:t>unretracted</a:t>
            </a:r>
            <a:r>
              <a:rPr lang="en-US" baseline="0" dirty="0" smtClean="0"/>
              <a:t> + </a:t>
            </a:r>
            <a:r>
              <a:rPr lang="en-US" baseline="0" dirty="0" err="1" smtClean="0"/>
              <a:t>Fsp</a:t>
            </a:r>
            <a:r>
              <a:rPr lang="en-US" baseline="0" dirty="0" smtClean="0"/>
              <a:t> + </a:t>
            </a:r>
            <a:r>
              <a:rPr lang="en-US" baseline="0" dirty="0" err="1" smtClean="0"/>
              <a:t>Flist</a:t>
            </a:r>
            <a:endParaRPr lang="en-US" baseline="0" dirty="0" smtClean="0"/>
          </a:p>
          <a:p>
            <a:r>
              <a:rPr lang="en-US" baseline="0" dirty="0" smtClean="0"/>
              <a:t>	retracted + </a:t>
            </a:r>
            <a:r>
              <a:rPr lang="en-US" baseline="0" dirty="0" err="1" smtClean="0"/>
              <a:t>Msp</a:t>
            </a:r>
            <a:r>
              <a:rPr lang="en-US" baseline="0" dirty="0" smtClean="0"/>
              <a:t> + </a:t>
            </a:r>
            <a:r>
              <a:rPr lang="en-US" baseline="0" dirty="0" err="1" smtClean="0"/>
              <a:t>Flist</a:t>
            </a:r>
            <a:endParaRPr lang="en-US" baseline="0" dirty="0" smtClean="0"/>
          </a:p>
          <a:p>
            <a:r>
              <a:rPr lang="en-US" b="1" i="0" baseline="0" dirty="0" smtClean="0"/>
              <a:t>	</a:t>
            </a:r>
            <a:r>
              <a:rPr lang="en-US" b="1" i="0" baseline="0" dirty="0" err="1" smtClean="0"/>
              <a:t>unretracted</a:t>
            </a:r>
            <a:r>
              <a:rPr lang="en-US" b="1" i="0" baseline="0" dirty="0" smtClean="0"/>
              <a:t> + </a:t>
            </a:r>
            <a:r>
              <a:rPr lang="en-US" b="1" i="0" baseline="0" dirty="0" err="1" smtClean="0"/>
              <a:t>Msp</a:t>
            </a:r>
            <a:r>
              <a:rPr lang="en-US" b="1" i="0" baseline="0" dirty="0" smtClean="0"/>
              <a:t> + </a:t>
            </a:r>
            <a:r>
              <a:rPr lang="en-US" b="1" i="0" baseline="0" dirty="0" err="1" smtClean="0"/>
              <a:t>Flist</a:t>
            </a:r>
            <a:r>
              <a:rPr lang="en-US" b="1" i="0" baseline="0" dirty="0" smtClean="0"/>
              <a:t> – </a:t>
            </a:r>
            <a:r>
              <a:rPr lang="en-US" b="1" baseline="0" dirty="0" smtClean="0"/>
              <a:t>women listening to men think </a:t>
            </a:r>
            <a:r>
              <a:rPr lang="en-US" b="1" baseline="0" dirty="0" err="1" smtClean="0"/>
              <a:t>unretracted</a:t>
            </a:r>
            <a:r>
              <a:rPr lang="en-US" b="1" baseline="0" dirty="0" smtClean="0"/>
              <a:t> guise is older</a:t>
            </a:r>
            <a:endParaRPr lang="en-US" b="1" i="0" baseline="0" dirty="0" smtClean="0"/>
          </a:p>
          <a:p>
            <a:r>
              <a:rPr lang="en-US" baseline="0" dirty="0" smtClean="0"/>
              <a:t>	</a:t>
            </a:r>
            <a:r>
              <a:rPr lang="en-US" baseline="0" dirty="0" err="1" smtClean="0"/>
              <a:t>unretracted</a:t>
            </a:r>
            <a:r>
              <a:rPr lang="en-US" baseline="0" dirty="0" smtClean="0"/>
              <a:t> + </a:t>
            </a:r>
            <a:r>
              <a:rPr lang="en-US" baseline="0" dirty="0" err="1" smtClean="0"/>
              <a:t>Fsp</a:t>
            </a:r>
            <a:r>
              <a:rPr lang="en-US" baseline="0" dirty="0" smtClean="0"/>
              <a:t> + </a:t>
            </a:r>
            <a:r>
              <a:rPr lang="en-US" baseline="0" dirty="0" err="1" smtClean="0"/>
              <a:t>Mlist</a:t>
            </a:r>
            <a:endParaRPr lang="en-US" baseline="0" dirty="0" smtClean="0"/>
          </a:p>
          <a:p>
            <a:r>
              <a:rPr lang="en-US" baseline="0" dirty="0" smtClean="0"/>
              <a:t>	</a:t>
            </a:r>
            <a:r>
              <a:rPr lang="en-US" b="1" baseline="0" dirty="0" smtClean="0"/>
              <a:t>retracted + </a:t>
            </a:r>
            <a:r>
              <a:rPr lang="en-US" b="1" baseline="0" dirty="0" err="1" smtClean="0"/>
              <a:t>Msp</a:t>
            </a:r>
            <a:r>
              <a:rPr lang="en-US" b="1" baseline="0" dirty="0" smtClean="0"/>
              <a:t> + </a:t>
            </a:r>
            <a:r>
              <a:rPr lang="en-US" b="1" baseline="0" dirty="0" err="1" smtClean="0"/>
              <a:t>Mlist</a:t>
            </a:r>
            <a:r>
              <a:rPr lang="en-US" b="1" baseline="0" dirty="0" smtClean="0"/>
              <a:t> – men listening to men think retracted is younger (compared to retracted </a:t>
            </a:r>
            <a:r>
              <a:rPr lang="en-US" b="1" baseline="0" dirty="0" err="1" smtClean="0"/>
              <a:t>FspFlist</a:t>
            </a:r>
            <a:r>
              <a:rPr lang="en-US" b="1" baseline="0" dirty="0" smtClean="0"/>
              <a:t>)</a:t>
            </a:r>
          </a:p>
          <a:p>
            <a:r>
              <a:rPr lang="en-US" baseline="0" dirty="0" smtClean="0"/>
              <a:t>	</a:t>
            </a:r>
            <a:r>
              <a:rPr lang="en-US" baseline="0" dirty="0" err="1" smtClean="0"/>
              <a:t>unretracted</a:t>
            </a:r>
            <a:r>
              <a:rPr lang="en-US" baseline="0" dirty="0" smtClean="0"/>
              <a:t> + </a:t>
            </a:r>
            <a:r>
              <a:rPr lang="en-US" baseline="0" dirty="0" err="1" smtClean="0"/>
              <a:t>Msp</a:t>
            </a:r>
            <a:r>
              <a:rPr lang="en-US" baseline="0" dirty="0" smtClean="0"/>
              <a:t> + </a:t>
            </a:r>
            <a:r>
              <a:rPr lang="en-US" baseline="0" dirty="0" err="1" smtClean="0"/>
              <a:t>Mlist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134FE33-434F-594E-BA33-D069BE047253}" type="slidenum">
              <a:rPr lang="en-US" smtClean="0"/>
              <a:t>27</a:t>
            </a:fld>
            <a:endParaRPr lang="en-US"/>
          </a:p>
        </p:txBody>
      </p:sp>
    </p:spTree>
    <p:extLst>
      <p:ext uri="{BB962C8B-B14F-4D97-AF65-F5344CB8AC3E}">
        <p14:creationId xmlns:p14="http://schemas.microsoft.com/office/powerpoint/2010/main" val="1975845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most meaningful differences are that women find</a:t>
            </a:r>
            <a:r>
              <a:rPr lang="en-US" baseline="0" dirty="0" smtClean="0"/>
              <a:t> women’s </a:t>
            </a:r>
            <a:r>
              <a:rPr lang="en-US" baseline="0" dirty="0" err="1" smtClean="0"/>
              <a:t>unretracted</a:t>
            </a:r>
            <a:r>
              <a:rPr lang="en-US" baseline="0" dirty="0" smtClean="0"/>
              <a:t> guise more friendly than their retracted guise, and women find men’s </a:t>
            </a:r>
            <a:r>
              <a:rPr lang="en-US" baseline="0" dirty="0" err="1" smtClean="0"/>
              <a:t>unretracted</a:t>
            </a:r>
            <a:r>
              <a:rPr lang="en-US" baseline="0" dirty="0" smtClean="0"/>
              <a:t> guise less friendly than </a:t>
            </a:r>
            <a:r>
              <a:rPr lang="en-US" baseline="0" dirty="0" err="1" smtClean="0"/>
              <a:t>womens</a:t>
            </a:r>
            <a:r>
              <a:rPr lang="en-US" baseline="0" dirty="0" smtClean="0"/>
              <a:t>’ retracted guise.</a:t>
            </a:r>
            <a:endParaRPr lang="en-US" dirty="0" smtClean="0"/>
          </a:p>
          <a:p>
            <a:endParaRPr lang="en-US" dirty="0" smtClean="0"/>
          </a:p>
          <a:p>
            <a:r>
              <a:rPr lang="en-US" dirty="0" smtClean="0"/>
              <a:t>Baseline/intercept: retracted</a:t>
            </a:r>
            <a:r>
              <a:rPr lang="en-US" baseline="0" dirty="0" smtClean="0"/>
              <a:t> + F speaker + F listener</a:t>
            </a:r>
          </a:p>
          <a:p>
            <a:r>
              <a:rPr lang="en-US" b="1" baseline="0" dirty="0" smtClean="0"/>
              <a:t>	</a:t>
            </a:r>
            <a:r>
              <a:rPr lang="en-US" b="1" baseline="0" dirty="0" err="1" smtClean="0"/>
              <a:t>unretracted</a:t>
            </a:r>
            <a:r>
              <a:rPr lang="en-US" b="1" baseline="0" dirty="0" smtClean="0"/>
              <a:t> + </a:t>
            </a:r>
            <a:r>
              <a:rPr lang="en-US" b="1" baseline="0" dirty="0" err="1" smtClean="0"/>
              <a:t>Fsp</a:t>
            </a:r>
            <a:r>
              <a:rPr lang="en-US" b="1" baseline="0" dirty="0" smtClean="0"/>
              <a:t> + </a:t>
            </a:r>
            <a:r>
              <a:rPr lang="en-US" b="1" baseline="0" dirty="0" err="1" smtClean="0"/>
              <a:t>Flist</a:t>
            </a:r>
            <a:r>
              <a:rPr lang="en-US" b="1" baseline="0" dirty="0" smtClean="0"/>
              <a:t> – women find women’s </a:t>
            </a:r>
            <a:r>
              <a:rPr lang="en-US" b="1" baseline="0" dirty="0" err="1" smtClean="0"/>
              <a:t>unretracted</a:t>
            </a:r>
            <a:r>
              <a:rPr lang="en-US" b="1" baseline="0" dirty="0" smtClean="0"/>
              <a:t> more </a:t>
            </a:r>
            <a:r>
              <a:rPr lang="en-US" b="1" baseline="0" dirty="0" err="1" smtClean="0"/>
              <a:t>frinedly</a:t>
            </a:r>
            <a:endParaRPr lang="en-US" b="1" baseline="0" dirty="0" smtClean="0"/>
          </a:p>
          <a:p>
            <a:r>
              <a:rPr lang="en-US" baseline="0" dirty="0" smtClean="0"/>
              <a:t>	retracted + </a:t>
            </a:r>
            <a:r>
              <a:rPr lang="en-US" baseline="0" dirty="0" err="1" smtClean="0"/>
              <a:t>Msp</a:t>
            </a:r>
            <a:r>
              <a:rPr lang="en-US" baseline="0" dirty="0" smtClean="0"/>
              <a:t> + </a:t>
            </a:r>
            <a:r>
              <a:rPr lang="en-US" baseline="0" dirty="0" err="1" smtClean="0"/>
              <a:t>Flist</a:t>
            </a:r>
            <a:endParaRPr lang="en-US" baseline="0" dirty="0" smtClean="0"/>
          </a:p>
          <a:p>
            <a:r>
              <a:rPr lang="en-US" b="1" baseline="0" dirty="0" smtClean="0"/>
              <a:t>	</a:t>
            </a:r>
            <a:r>
              <a:rPr lang="en-US" b="1" baseline="0" dirty="0" err="1" smtClean="0"/>
              <a:t>unretracted</a:t>
            </a:r>
            <a:r>
              <a:rPr lang="en-US" b="1" baseline="0" dirty="0" smtClean="0"/>
              <a:t> + </a:t>
            </a:r>
            <a:r>
              <a:rPr lang="en-US" b="1" baseline="0" dirty="0" err="1" smtClean="0"/>
              <a:t>Msp</a:t>
            </a:r>
            <a:r>
              <a:rPr lang="en-US" b="1" baseline="0" dirty="0" smtClean="0"/>
              <a:t> + </a:t>
            </a:r>
            <a:r>
              <a:rPr lang="en-US" b="1" baseline="0" dirty="0" err="1" smtClean="0"/>
              <a:t>Flist</a:t>
            </a:r>
            <a:r>
              <a:rPr lang="en-US" b="1" baseline="0" dirty="0" smtClean="0"/>
              <a:t> </a:t>
            </a:r>
            <a:r>
              <a:rPr lang="mr-IN" b="1" baseline="0" dirty="0" smtClean="0"/>
              <a:t>–</a:t>
            </a:r>
            <a:r>
              <a:rPr lang="en-US" b="1" baseline="0" dirty="0" smtClean="0"/>
              <a:t> women find  men’s </a:t>
            </a:r>
            <a:r>
              <a:rPr lang="en-US" b="1" baseline="0" dirty="0" err="1" smtClean="0"/>
              <a:t>unretracted</a:t>
            </a:r>
            <a:r>
              <a:rPr lang="en-US" b="1" baseline="0" dirty="0" smtClean="0"/>
              <a:t> less friendly</a:t>
            </a:r>
          </a:p>
          <a:p>
            <a:r>
              <a:rPr lang="en-US" baseline="0" dirty="0" smtClean="0"/>
              <a:t>	</a:t>
            </a:r>
            <a:r>
              <a:rPr lang="en-US" baseline="0" dirty="0" err="1" smtClean="0"/>
              <a:t>unretracted</a:t>
            </a:r>
            <a:r>
              <a:rPr lang="en-US" baseline="0" dirty="0" smtClean="0"/>
              <a:t> + </a:t>
            </a:r>
            <a:r>
              <a:rPr lang="en-US" baseline="0" dirty="0" err="1" smtClean="0"/>
              <a:t>Fsp</a:t>
            </a:r>
            <a:r>
              <a:rPr lang="en-US" baseline="0" dirty="0" smtClean="0"/>
              <a:t> + </a:t>
            </a:r>
            <a:r>
              <a:rPr lang="en-US" baseline="0" dirty="0" err="1" smtClean="0"/>
              <a:t>Mlist</a:t>
            </a:r>
            <a:endParaRPr lang="en-US" baseline="0" dirty="0" smtClean="0"/>
          </a:p>
          <a:p>
            <a:r>
              <a:rPr lang="en-US" b="0" baseline="0" dirty="0" smtClean="0"/>
              <a:t>	retracted + </a:t>
            </a:r>
            <a:r>
              <a:rPr lang="en-US" b="0" baseline="0" dirty="0" err="1" smtClean="0"/>
              <a:t>Msp</a:t>
            </a:r>
            <a:r>
              <a:rPr lang="en-US" b="0" baseline="0" dirty="0" smtClean="0"/>
              <a:t> + </a:t>
            </a:r>
            <a:r>
              <a:rPr lang="en-US" b="0" baseline="0" dirty="0" err="1" smtClean="0"/>
              <a:t>Mlist</a:t>
            </a:r>
            <a:endParaRPr lang="en-US" b="0" baseline="0" dirty="0" smtClean="0"/>
          </a:p>
          <a:p>
            <a:r>
              <a:rPr lang="en-US" baseline="0" dirty="0" smtClean="0"/>
              <a:t>	</a:t>
            </a:r>
            <a:r>
              <a:rPr lang="en-US" baseline="0" dirty="0" err="1" smtClean="0"/>
              <a:t>unretracted</a:t>
            </a:r>
            <a:r>
              <a:rPr lang="en-US" baseline="0" dirty="0" smtClean="0"/>
              <a:t> + </a:t>
            </a:r>
            <a:r>
              <a:rPr lang="en-US" baseline="0" dirty="0" err="1" smtClean="0"/>
              <a:t>Msp</a:t>
            </a:r>
            <a:r>
              <a:rPr lang="en-US" baseline="0" dirty="0" smtClean="0"/>
              <a:t> + </a:t>
            </a:r>
            <a:r>
              <a:rPr lang="en-US" baseline="0" dirty="0" err="1" smtClean="0"/>
              <a:t>Mlist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28</a:t>
            </a:fld>
            <a:endParaRPr lang="en-US"/>
          </a:p>
        </p:txBody>
      </p:sp>
    </p:spTree>
    <p:extLst>
      <p:ext uri="{BB962C8B-B14F-4D97-AF65-F5344CB8AC3E}">
        <p14:creationId xmlns:p14="http://schemas.microsoft.com/office/powerpoint/2010/main" val="1340675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most meaningful differences observed are that women find women’s </a:t>
            </a:r>
            <a:r>
              <a:rPr lang="en-US" dirty="0" err="1" smtClean="0"/>
              <a:t>unretracted</a:t>
            </a:r>
            <a:r>
              <a:rPr lang="en-US" dirty="0" smtClean="0"/>
              <a:t> guise</a:t>
            </a:r>
            <a:r>
              <a:rPr lang="en-US" baseline="0" dirty="0" smtClean="0"/>
              <a:t> less authoritative than their retracted guise, women find men’s </a:t>
            </a:r>
            <a:r>
              <a:rPr lang="en-US" baseline="0" dirty="0" err="1" smtClean="0"/>
              <a:t>unretracted</a:t>
            </a:r>
            <a:r>
              <a:rPr lang="en-US" baseline="0" dirty="0" smtClean="0"/>
              <a:t> guise more authoritative than women’s retracted guise, and men find men’s retracted guise less authoritative than women find women’s retracted guise.</a:t>
            </a:r>
            <a:endParaRPr lang="en-US" dirty="0" smtClean="0"/>
          </a:p>
          <a:p>
            <a:endParaRPr lang="en-US" dirty="0" smtClean="0"/>
          </a:p>
          <a:p>
            <a:r>
              <a:rPr lang="en-US" dirty="0" smtClean="0"/>
              <a:t>Baseline/intercept: retracted</a:t>
            </a:r>
            <a:r>
              <a:rPr lang="en-US" baseline="0" dirty="0" smtClean="0"/>
              <a:t> + F speaker + F listener</a:t>
            </a:r>
          </a:p>
          <a:p>
            <a:r>
              <a:rPr lang="en-US" b="1" baseline="0" dirty="0" smtClean="0"/>
              <a:t>	</a:t>
            </a:r>
            <a:r>
              <a:rPr lang="en-US" b="1" baseline="0" dirty="0" err="1" smtClean="0"/>
              <a:t>unretracted</a:t>
            </a:r>
            <a:r>
              <a:rPr lang="en-US" b="1" baseline="0" dirty="0" smtClean="0"/>
              <a:t> + </a:t>
            </a:r>
            <a:r>
              <a:rPr lang="en-US" b="1" baseline="0" dirty="0" err="1" smtClean="0"/>
              <a:t>Fsp</a:t>
            </a:r>
            <a:r>
              <a:rPr lang="en-US" b="1" baseline="0" dirty="0" smtClean="0"/>
              <a:t> + </a:t>
            </a:r>
            <a:r>
              <a:rPr lang="en-US" b="1" baseline="0" dirty="0" err="1" smtClean="0"/>
              <a:t>Flist</a:t>
            </a:r>
            <a:r>
              <a:rPr lang="en-US" b="1" baseline="0" dirty="0" smtClean="0"/>
              <a:t> – women find women’s </a:t>
            </a:r>
            <a:r>
              <a:rPr lang="en-US" b="1" baseline="0" dirty="0" err="1" smtClean="0"/>
              <a:t>unretracted</a:t>
            </a:r>
            <a:r>
              <a:rPr lang="en-US" b="1" baseline="0" dirty="0" smtClean="0"/>
              <a:t> less authoritative</a:t>
            </a:r>
          </a:p>
          <a:p>
            <a:r>
              <a:rPr lang="en-US" baseline="0" dirty="0" smtClean="0"/>
              <a:t>	retracted + </a:t>
            </a:r>
            <a:r>
              <a:rPr lang="en-US" baseline="0" dirty="0" err="1" smtClean="0"/>
              <a:t>Msp</a:t>
            </a:r>
            <a:r>
              <a:rPr lang="en-US" baseline="0" dirty="0" smtClean="0"/>
              <a:t> + </a:t>
            </a:r>
            <a:r>
              <a:rPr lang="en-US" baseline="0" dirty="0" err="1" smtClean="0"/>
              <a:t>Flist</a:t>
            </a:r>
            <a:endParaRPr lang="en-US" baseline="0" dirty="0" smtClean="0"/>
          </a:p>
          <a:p>
            <a:r>
              <a:rPr lang="en-US" b="1" baseline="0" dirty="0" smtClean="0"/>
              <a:t>	</a:t>
            </a:r>
            <a:r>
              <a:rPr lang="en-US" b="1" baseline="0" dirty="0" err="1" smtClean="0"/>
              <a:t>unretracted</a:t>
            </a:r>
            <a:r>
              <a:rPr lang="en-US" b="1" baseline="0" dirty="0" smtClean="0"/>
              <a:t> + </a:t>
            </a:r>
            <a:r>
              <a:rPr lang="en-US" b="1" baseline="0" dirty="0" err="1" smtClean="0"/>
              <a:t>Msp</a:t>
            </a:r>
            <a:r>
              <a:rPr lang="en-US" b="1" baseline="0" dirty="0" smtClean="0"/>
              <a:t> + </a:t>
            </a:r>
            <a:r>
              <a:rPr lang="en-US" b="1" baseline="0" dirty="0" err="1" smtClean="0"/>
              <a:t>Flist</a:t>
            </a:r>
            <a:r>
              <a:rPr lang="en-US" b="1" baseline="0" dirty="0" smtClean="0"/>
              <a:t> </a:t>
            </a:r>
            <a:r>
              <a:rPr lang="mr-IN" b="1" baseline="0" dirty="0" smtClean="0"/>
              <a:t>–</a:t>
            </a:r>
            <a:r>
              <a:rPr lang="en-US" b="1" baseline="0" dirty="0" smtClean="0"/>
              <a:t> women find men’s </a:t>
            </a:r>
            <a:r>
              <a:rPr lang="en-US" b="1" baseline="0" dirty="0" err="1" smtClean="0"/>
              <a:t>unretracted</a:t>
            </a:r>
            <a:r>
              <a:rPr lang="en-US" b="1" baseline="0" dirty="0" smtClean="0"/>
              <a:t> more authoritative </a:t>
            </a:r>
          </a:p>
          <a:p>
            <a:r>
              <a:rPr lang="en-US" baseline="0" dirty="0" smtClean="0"/>
              <a:t>	</a:t>
            </a:r>
            <a:r>
              <a:rPr lang="en-US" baseline="0" dirty="0" err="1" smtClean="0"/>
              <a:t>unretracted</a:t>
            </a:r>
            <a:r>
              <a:rPr lang="en-US" baseline="0" dirty="0" smtClean="0"/>
              <a:t> + </a:t>
            </a:r>
            <a:r>
              <a:rPr lang="en-US" baseline="0" dirty="0" err="1" smtClean="0"/>
              <a:t>Fsp</a:t>
            </a:r>
            <a:r>
              <a:rPr lang="en-US" baseline="0" dirty="0" smtClean="0"/>
              <a:t> + </a:t>
            </a:r>
            <a:r>
              <a:rPr lang="en-US" baseline="0" dirty="0" err="1" smtClean="0"/>
              <a:t>Mlist</a:t>
            </a:r>
            <a:endParaRPr lang="en-US" baseline="0" dirty="0" smtClean="0"/>
          </a:p>
          <a:p>
            <a:r>
              <a:rPr lang="en-US" b="1" baseline="0" dirty="0" smtClean="0"/>
              <a:t>	retracted + </a:t>
            </a:r>
            <a:r>
              <a:rPr lang="en-US" b="1" baseline="0" dirty="0" err="1" smtClean="0"/>
              <a:t>Msp</a:t>
            </a:r>
            <a:r>
              <a:rPr lang="en-US" b="1" baseline="0" dirty="0" smtClean="0"/>
              <a:t> + </a:t>
            </a:r>
            <a:r>
              <a:rPr lang="en-US" b="1" baseline="0" dirty="0" err="1" smtClean="0"/>
              <a:t>Mlist</a:t>
            </a:r>
            <a:r>
              <a:rPr lang="en-US" b="1" baseline="0" dirty="0" smtClean="0"/>
              <a:t> – men find men’s retracted guise less authoritative than women’s retracted guise</a:t>
            </a:r>
          </a:p>
          <a:p>
            <a:r>
              <a:rPr lang="en-US" baseline="0" dirty="0" smtClean="0"/>
              <a:t>	</a:t>
            </a:r>
            <a:r>
              <a:rPr lang="en-US" baseline="0" dirty="0" err="1" smtClean="0"/>
              <a:t>unretracted</a:t>
            </a:r>
            <a:r>
              <a:rPr lang="en-US" baseline="0" dirty="0" smtClean="0"/>
              <a:t> + </a:t>
            </a:r>
            <a:r>
              <a:rPr lang="en-US" baseline="0" dirty="0" err="1" smtClean="0"/>
              <a:t>Msp</a:t>
            </a:r>
            <a:r>
              <a:rPr lang="en-US" baseline="0" dirty="0" smtClean="0"/>
              <a:t> + </a:t>
            </a:r>
            <a:r>
              <a:rPr lang="en-US" baseline="0" dirty="0" err="1" smtClean="0"/>
              <a:t>Mlist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29</a:t>
            </a:fld>
            <a:endParaRPr lang="en-US"/>
          </a:p>
        </p:txBody>
      </p:sp>
    </p:spTree>
    <p:extLst>
      <p:ext uri="{BB962C8B-B14F-4D97-AF65-F5344CB8AC3E}">
        <p14:creationId xmlns:p14="http://schemas.microsoft.com/office/powerpoint/2010/main" val="68254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out good coding system for qualitative open-ended questions</a:t>
            </a:r>
          </a:p>
          <a:p>
            <a:pPr lvl="1"/>
            <a:r>
              <a:rPr lang="en-US" dirty="0" smtClean="0"/>
              <a:t>Do qualitative results reflect quantitative? Do they tell a different story?</a:t>
            </a:r>
          </a:p>
          <a:p>
            <a:pPr lvl="1"/>
            <a:r>
              <a:rPr lang="en-US" dirty="0" smtClean="0"/>
              <a:t>Can we identify other salient features associated with retracted guises?</a:t>
            </a:r>
          </a:p>
        </p:txBody>
      </p:sp>
      <p:sp>
        <p:nvSpPr>
          <p:cNvPr id="4" name="Slide Number Placeholder 3"/>
          <p:cNvSpPr>
            <a:spLocks noGrp="1"/>
          </p:cNvSpPr>
          <p:nvPr>
            <p:ph type="sldNum" sz="quarter" idx="10"/>
          </p:nvPr>
        </p:nvSpPr>
        <p:spPr/>
        <p:txBody>
          <a:bodyPr/>
          <a:lstStyle/>
          <a:p>
            <a:fld id="{8134FE33-434F-594E-BA33-D069BE047253}" type="slidenum">
              <a:rPr lang="en-US" smtClean="0"/>
              <a:t>30</a:t>
            </a:fld>
            <a:endParaRPr lang="en-US"/>
          </a:p>
        </p:txBody>
      </p:sp>
    </p:spTree>
    <p:extLst>
      <p:ext uri="{BB962C8B-B14F-4D97-AF65-F5344CB8AC3E}">
        <p14:creationId xmlns:p14="http://schemas.microsoft.com/office/powerpoint/2010/main" val="205414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Podesva</a:t>
            </a:r>
            <a:r>
              <a:rPr lang="en-US" dirty="0" smtClean="0"/>
              <a:t> et al. (2012)</a:t>
            </a:r>
          </a:p>
          <a:p>
            <a:pPr lvl="1"/>
            <a:r>
              <a:rPr lang="en-US" dirty="0" smtClean="0"/>
              <a:t>Condoleezza Rice uses backer TRAP in formal, scripted speech compared to less formal conversational recordings</a:t>
            </a:r>
          </a:p>
          <a:p>
            <a:pPr lvl="1"/>
            <a:r>
              <a:rPr lang="en-US" dirty="0" smtClean="0"/>
              <a:t>Prestige possibly associated with backer low vowels in British English </a:t>
            </a:r>
          </a:p>
          <a:p>
            <a:pPr lvl="1"/>
            <a:r>
              <a:rPr lang="en-US" dirty="0" smtClean="0"/>
              <a:t>Could also be response to stigmatized TRAP raising (e.g. Northern Cities Shift)</a:t>
            </a:r>
          </a:p>
          <a:p>
            <a:r>
              <a:rPr lang="en-US" dirty="0" err="1" smtClean="0"/>
              <a:t>D’Onofrio</a:t>
            </a:r>
            <a:r>
              <a:rPr lang="en-US" dirty="0" smtClean="0"/>
              <a:t> (2015a)</a:t>
            </a:r>
          </a:p>
          <a:p>
            <a:pPr lvl="1"/>
            <a:r>
              <a:rPr lang="en-US" dirty="0" smtClean="0"/>
              <a:t>Eye tracking study</a:t>
            </a:r>
          </a:p>
          <a:p>
            <a:pPr lvl="1"/>
            <a:r>
              <a:rPr lang="en-US" dirty="0" smtClean="0"/>
              <a:t>Listeners either told female speaker is from California or Valley Girl</a:t>
            </a:r>
          </a:p>
          <a:p>
            <a:pPr lvl="1"/>
            <a:r>
              <a:rPr lang="en-US" dirty="0" smtClean="0"/>
              <a:t>Valley Girl caused listeners to expect TRAP-backing</a:t>
            </a:r>
          </a:p>
          <a:p>
            <a:r>
              <a:rPr lang="en-US" dirty="0" err="1" smtClean="0"/>
              <a:t>D’Onofrio</a:t>
            </a:r>
            <a:r>
              <a:rPr lang="en-US" dirty="0" smtClean="0"/>
              <a:t> (2015b)</a:t>
            </a:r>
          </a:p>
          <a:p>
            <a:pPr lvl="1"/>
            <a:r>
              <a:rPr lang="en-US" dirty="0" smtClean="0"/>
              <a:t>Vowel categorization task</a:t>
            </a:r>
          </a:p>
          <a:p>
            <a:pPr lvl="1"/>
            <a:r>
              <a:rPr lang="en-US" dirty="0" smtClean="0"/>
              <a:t>When told woman is Business Professional or Valley Girl, categorization skewed toward accepting more backed tokens as TRAP</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Like Dan &amp; Mary Kohn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To what degree are the associations shared across regions? To what extent are they locally specific?</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8134FE33-434F-594E-BA33-D069BE047253}" type="slidenum">
              <a:rPr lang="en-US" smtClean="0"/>
              <a:t>2</a:t>
            </a:fld>
            <a:endParaRPr lang="en-US"/>
          </a:p>
        </p:txBody>
      </p:sp>
    </p:spTree>
    <p:extLst>
      <p:ext uri="{BB962C8B-B14F-4D97-AF65-F5344CB8AC3E}">
        <p14:creationId xmlns:p14="http://schemas.microsoft.com/office/powerpoint/2010/main" val="196835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research has been done in California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Uses matched-guise technique with</a:t>
            </a:r>
            <a:r>
              <a:rPr lang="en-US" baseline="0" dirty="0" smtClean="0"/>
              <a:t> Montreal </a:t>
            </a:r>
            <a:r>
              <a:rPr lang="en-US" baseline="0" dirty="0" err="1" smtClean="0"/>
              <a:t>anglophone</a:t>
            </a:r>
            <a:r>
              <a:rPr lang="en-US" baseline="0" dirty="0" smtClean="0"/>
              <a:t> listeners, talkers from areas with TRAP-backing</a:t>
            </a:r>
          </a:p>
        </p:txBody>
      </p:sp>
      <p:sp>
        <p:nvSpPr>
          <p:cNvPr id="4" name="Slide Number Placeholder 3"/>
          <p:cNvSpPr>
            <a:spLocks noGrp="1"/>
          </p:cNvSpPr>
          <p:nvPr>
            <p:ph type="sldNum" sz="quarter" idx="10"/>
          </p:nvPr>
        </p:nvSpPr>
        <p:spPr/>
        <p:txBody>
          <a:bodyPr/>
          <a:lstStyle/>
          <a:p>
            <a:fld id="{8134FE33-434F-594E-BA33-D069BE047253}" type="slidenum">
              <a:rPr lang="en-US" smtClean="0"/>
              <a:t>3</a:t>
            </a:fld>
            <a:endParaRPr lang="en-US"/>
          </a:p>
        </p:txBody>
      </p:sp>
    </p:spTree>
    <p:extLst>
      <p:ext uri="{BB962C8B-B14F-4D97-AF65-F5344CB8AC3E}">
        <p14:creationId xmlns:p14="http://schemas.microsoft.com/office/powerpoint/2010/main" val="171804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regions</a:t>
            </a:r>
            <a:r>
              <a:rPr lang="en-US" baseline="0" dirty="0" smtClean="0"/>
              <a:t> are all undergoing the shift and are all places we are interested in carrying out this experiment</a:t>
            </a:r>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5</a:t>
            </a:fld>
            <a:endParaRPr lang="en-US"/>
          </a:p>
        </p:txBody>
      </p:sp>
    </p:spTree>
    <p:extLst>
      <p:ext uri="{BB962C8B-B14F-4D97-AF65-F5344CB8AC3E}">
        <p14:creationId xmlns:p14="http://schemas.microsoft.com/office/powerpoint/2010/main" val="147011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under 1 Bark difference</a:t>
            </a:r>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6</a:t>
            </a:fld>
            <a:endParaRPr lang="en-US"/>
          </a:p>
        </p:txBody>
      </p:sp>
    </p:spTree>
    <p:extLst>
      <p:ext uri="{BB962C8B-B14F-4D97-AF65-F5344CB8AC3E}">
        <p14:creationId xmlns:p14="http://schemas.microsoft.com/office/powerpoint/2010/main" val="35802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Roughly alternating sexes, with fillers always alternating with stimuli and region and guise roughly randomized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First sound file always a filler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7</a:t>
            </a:fld>
            <a:endParaRPr lang="en-US"/>
          </a:p>
        </p:txBody>
      </p:sp>
    </p:spTree>
    <p:extLst>
      <p:ext uri="{BB962C8B-B14F-4D97-AF65-F5344CB8AC3E}">
        <p14:creationId xmlns:p14="http://schemas.microsoft.com/office/powerpoint/2010/main" val="20144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age, friendliness, </a:t>
            </a:r>
            <a:r>
              <a:rPr lang="en-US" dirty="0" err="1" smtClean="0"/>
              <a:t>auth</a:t>
            </a:r>
            <a:r>
              <a:rPr lang="en-US" dirty="0" smtClean="0"/>
              <a:t> because of links with Valley Girl</a:t>
            </a:r>
            <a:r>
              <a:rPr lang="en-US" baseline="0" dirty="0" smtClean="0"/>
              <a:t> and Business Professional personae that have previously been researched – likely candidates for link with TRAP-backing</a:t>
            </a:r>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8</a:t>
            </a:fld>
            <a:endParaRPr lang="en-US"/>
          </a:p>
        </p:txBody>
      </p:sp>
    </p:spTree>
    <p:extLst>
      <p:ext uri="{BB962C8B-B14F-4D97-AF65-F5344CB8AC3E}">
        <p14:creationId xmlns:p14="http://schemas.microsoft.com/office/powerpoint/2010/main" val="39155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4FE33-434F-594E-BA33-D069BE047253}" type="slidenum">
              <a:rPr lang="en-US" smtClean="0"/>
              <a:t>9</a:t>
            </a:fld>
            <a:endParaRPr lang="en-US"/>
          </a:p>
        </p:txBody>
      </p:sp>
    </p:spTree>
    <p:extLst>
      <p:ext uri="{BB962C8B-B14F-4D97-AF65-F5344CB8AC3E}">
        <p14:creationId xmlns:p14="http://schemas.microsoft.com/office/powerpoint/2010/main" val="57838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B49532-B21A-6241-A9A0-3A53FE739B0E}" type="datetime1">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25CE8-F0D7-C948-80F6-575501345CBB}" type="datetime1">
              <a:rPr lang="en-US" smtClean="0"/>
              <a:t>7/2/18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E8F79-C71C-6744-B39E-81B73E138CEC}" type="datetime1">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61490-2577-B54C-8114-5F34B29218D0}" type="datetime1">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233D1-F537-8A48-A074-E50F35807B3D}" type="datetime1">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925157-9B67-D842-A0EF-DA186F5DA572}" type="datetime1">
              <a:rPr lang="en-US" smtClean="0"/>
              <a:t>7/2/18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B556CC-911D-D446-9BA3-8CB01D67521F}" type="datetime1">
              <a:rPr lang="en-US" smtClean="0"/>
              <a:t>7/2/18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0E5354-B901-FE4F-A6CD-3212AE54396F}" type="datetime1">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F2EFB8-91E0-7A4F-BA4B-CE8D5BAF629C}" type="datetime1">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FB50A60-A130-EA42-B67C-C3154F3BCF36}" type="datetime1">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B7173-B351-7948-A4D8-3BC4A2FF4BD7}" type="datetime1">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A6592E-25DE-8C47-97EC-4DFB470C6C48}" type="datetime1">
              <a:rPr lang="en-US" smtClean="0"/>
              <a:t>7/2/18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D16272-B35C-1141-8D7F-3697F52EE5DD}" type="datetime1">
              <a:rPr lang="en-US" smtClean="0"/>
              <a:t>7/2/18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72F0316-8EA9-F142-BAA5-78C5462D1A67}" type="datetime1">
              <a:rPr lang="en-US" smtClean="0"/>
              <a:t>7/2/18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FEB0930-9719-E94B-9EC9-E2095ED7C110}" type="datetime1">
              <a:rPr lang="en-US" smtClean="0"/>
              <a:t>7/2/18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3D6CF67-F0B4-3F44-9C6F-A4A263BE3E04}" type="datetime1">
              <a:rPr lang="en-US" smtClean="0"/>
              <a:t>7/2/18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67181-3515-E243-BB12-A96F2073502B}" type="datetime1">
              <a:rPr lang="en-US" smtClean="0"/>
              <a:t>7/2/18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D1628-1B5C-4448-99B4-713841C53C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4D1F93-009C-2A44-9EB2-AFC3DEDDC26C}" type="datetime1">
              <a:rPr lang="en-US" smtClean="0"/>
              <a:t>7/2/18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2D1628-1B5C-4448-99B4-713841C53C70}" type="slidenum">
              <a:rPr lang="en-US" smtClean="0"/>
              <a:t>‹#›</a:t>
            </a:fld>
            <a:endParaRPr lang="en-US"/>
          </a:p>
        </p:txBody>
      </p:sp>
    </p:spTree>
    <p:extLst>
      <p:ext uri="{BB962C8B-B14F-4D97-AF65-F5344CB8AC3E}">
        <p14:creationId xmlns:p14="http://schemas.microsoft.com/office/powerpoint/2010/main" val="794251513"/>
      </p:ext>
    </p:extLst>
  </p:cSld>
  <p:clrMap bg1="dk1" tx1="lt1" bg2="dk2"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 Type="http://schemas.microsoft.com/office/2007/relationships/media" Target="../media/media1.wav"/><Relationship Id="rId2" Type="http://schemas.openxmlformats.org/officeDocument/2006/relationships/audio" Target="../media/media1.wav"/><Relationship Id="rId3" Type="http://schemas.microsoft.com/office/2007/relationships/media" Target="../media/media2.wav"/><Relationship Id="rId4" Type="http://schemas.openxmlformats.org/officeDocument/2006/relationships/audio" Target="../media/media2.wav"/><Relationship Id="rId5" Type="http://schemas.microsoft.com/office/2007/relationships/media" Target="../media/media3.wav"/><Relationship Id="rId6" Type="http://schemas.openxmlformats.org/officeDocument/2006/relationships/audio" Target="../media/media3.wav"/><Relationship Id="rId7" Type="http://schemas.microsoft.com/office/2007/relationships/media" Target="../media/media4.wav"/><Relationship Id="rId8" Type="http://schemas.openxmlformats.org/officeDocument/2006/relationships/audio" Target="../media/media4.wav"/><Relationship Id="rId9" Type="http://schemas.openxmlformats.org/officeDocument/2006/relationships/slideLayout" Target="../slideLayouts/slideLayout2.xml"/><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 Id="rId3"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 Id="rId3" Type="http://schemas.openxmlformats.org/officeDocument/2006/relationships/image" Target="../media/image3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 Id="rId3" Type="http://schemas.openxmlformats.org/officeDocument/2006/relationships/image" Target="../media/image4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 Id="rId3" Type="http://schemas.openxmlformats.org/officeDocument/2006/relationships/image" Target="../media/image4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microsoft.com/office/2007/relationships/media" Target="../media/media6.wav"/><Relationship Id="rId4" Type="http://schemas.openxmlformats.org/officeDocument/2006/relationships/audio" Target="../media/media6.wav"/><Relationship Id="rId5" Type="http://schemas.microsoft.com/office/2007/relationships/media" Target="../media/media7.wav"/><Relationship Id="rId6" Type="http://schemas.openxmlformats.org/officeDocument/2006/relationships/audio" Target="../media/media7.wav"/><Relationship Id="rId7" Type="http://schemas.microsoft.com/office/2007/relationships/media" Target="../media/media8.wav"/><Relationship Id="rId8" Type="http://schemas.openxmlformats.org/officeDocument/2006/relationships/audio" Target="../media/media8.wav"/><Relationship Id="rId9" Type="http://schemas.openxmlformats.org/officeDocument/2006/relationships/slideLayout" Target="../slideLayouts/slideLayout2.xml"/><Relationship Id="rId10" Type="http://schemas.openxmlformats.org/officeDocument/2006/relationships/notesSlide" Target="../notesSlides/notesSlide6.xml"/><Relationship Id="rId11" Type="http://schemas.openxmlformats.org/officeDocument/2006/relationships/image" Target="../media/image8.png"/><Relationship Id="rId1" Type="http://schemas.microsoft.com/office/2007/relationships/media" Target="../media/media5.wav"/><Relationship Id="rId2" Type="http://schemas.openxmlformats.org/officeDocument/2006/relationships/audio" Target="../media/media5.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50377"/>
            <a:ext cx="8825658" cy="3329581"/>
          </a:xfrm>
        </p:spPr>
        <p:txBody>
          <a:bodyPr/>
          <a:lstStyle/>
          <a:p>
            <a:r>
              <a:rPr lang="en-US" sz="6600" dirty="0" smtClean="0"/>
              <a:t>The </a:t>
            </a:r>
            <a:r>
              <a:rPr lang="en-US" sz="6600" dirty="0"/>
              <a:t>s</a:t>
            </a:r>
            <a:r>
              <a:rPr lang="en-US" sz="6600" dirty="0" smtClean="0"/>
              <a:t>ocial meaning of TRAP-backing in Montréal English</a:t>
            </a:r>
            <a:endParaRPr lang="en-US" sz="6600" dirty="0"/>
          </a:p>
        </p:txBody>
      </p:sp>
      <p:sp>
        <p:nvSpPr>
          <p:cNvPr id="3" name="Subtitle 2"/>
          <p:cNvSpPr>
            <a:spLocks noGrp="1"/>
          </p:cNvSpPr>
          <p:nvPr>
            <p:ph type="subTitle" idx="1"/>
          </p:nvPr>
        </p:nvSpPr>
        <p:spPr>
          <a:xfrm>
            <a:off x="1154955" y="4339525"/>
            <a:ext cx="8825658" cy="1782306"/>
          </a:xfrm>
        </p:spPr>
        <p:txBody>
          <a:bodyPr>
            <a:normAutofit/>
          </a:bodyPr>
          <a:lstStyle/>
          <a:p>
            <a:r>
              <a:rPr lang="en-US" dirty="0" smtClean="0"/>
              <a:t>Thomas Kettig &amp; Katie </a:t>
            </a:r>
            <a:r>
              <a:rPr lang="en-US" dirty="0" err="1" smtClean="0"/>
              <a:t>drager</a:t>
            </a:r>
            <a:endParaRPr lang="en-US" dirty="0" smtClean="0"/>
          </a:p>
          <a:p>
            <a:r>
              <a:rPr lang="en-US" smtClean="0"/>
              <a:t>June 30, </a:t>
            </a:r>
            <a:r>
              <a:rPr lang="en-US" dirty="0" smtClean="0"/>
              <a:t>2018</a:t>
            </a:r>
          </a:p>
          <a:p>
            <a:r>
              <a:rPr lang="en-US" dirty="0" smtClean="0"/>
              <a:t>Sociolinguistics symposium 22</a:t>
            </a:r>
          </a:p>
          <a:p>
            <a:r>
              <a:rPr lang="en-US" dirty="0" err="1" smtClean="0"/>
              <a:t>Tāmaki</a:t>
            </a:r>
            <a:r>
              <a:rPr lang="en-US" dirty="0" smtClean="0"/>
              <a:t> Auckland, </a:t>
            </a:r>
            <a:r>
              <a:rPr lang="en-US" dirty="0" err="1" smtClean="0"/>
              <a:t>Aotearoa</a:t>
            </a:r>
            <a:r>
              <a:rPr lang="en-US" dirty="0" smtClean="0"/>
              <a:t> New Zealand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951" y="3012698"/>
            <a:ext cx="3058333" cy="3376032"/>
          </a:xfrm>
          <a:prstGeom prst="rect">
            <a:avLst/>
          </a:prstGeom>
        </p:spPr>
      </p:pic>
      <p:sp>
        <p:nvSpPr>
          <p:cNvPr id="5" name="Slide Number Placeholder 4"/>
          <p:cNvSpPr>
            <a:spLocks noGrp="1"/>
          </p:cNvSpPr>
          <p:nvPr>
            <p:ph type="sldNum" sz="quarter" idx="12"/>
          </p:nvPr>
        </p:nvSpPr>
        <p:spPr/>
        <p:txBody>
          <a:bodyPr/>
          <a:lstStyle/>
          <a:p>
            <a:fld id="{D12D1628-1B5C-4448-99B4-713841C53C70}" type="slidenum">
              <a:rPr lang="en-US" smtClean="0"/>
              <a:t>0</a:t>
            </a:fld>
            <a:endParaRPr lang="en-US"/>
          </a:p>
        </p:txBody>
      </p:sp>
    </p:spTree>
    <p:extLst>
      <p:ext uri="{BB962C8B-B14F-4D97-AF65-F5344CB8AC3E}">
        <p14:creationId xmlns:p14="http://schemas.microsoft.com/office/powerpoint/2010/main" val="189072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questions</a:t>
            </a:r>
            <a:endParaRPr lang="en-US" dirty="0"/>
          </a:p>
        </p:txBody>
      </p:sp>
      <p:sp>
        <p:nvSpPr>
          <p:cNvPr id="3" name="Content Placeholder 2"/>
          <p:cNvSpPr>
            <a:spLocks noGrp="1"/>
          </p:cNvSpPr>
          <p:nvPr>
            <p:ph idx="1"/>
          </p:nvPr>
        </p:nvSpPr>
        <p:spPr>
          <a:xfrm>
            <a:off x="1103312" y="2052918"/>
            <a:ext cx="9311549" cy="4195481"/>
          </a:xfrm>
        </p:spPr>
        <p:txBody>
          <a:bodyPr>
            <a:normAutofit/>
          </a:bodyPr>
          <a:lstStyle/>
          <a:p>
            <a:r>
              <a:rPr lang="en-US" dirty="0" smtClean="0"/>
              <a:t>How are perceived age, friendliness, authoritativeness linked with TRAP-backing?</a:t>
            </a:r>
          </a:p>
          <a:p>
            <a:r>
              <a:rPr lang="en-US" dirty="0" smtClean="0"/>
              <a:t>Does the gender of the listener matter?</a:t>
            </a:r>
          </a:p>
          <a:p>
            <a:r>
              <a:rPr lang="en-US" dirty="0" smtClean="0"/>
              <a:t>Does the gender of the talker matter?</a:t>
            </a:r>
          </a:p>
        </p:txBody>
      </p:sp>
      <p:sp>
        <p:nvSpPr>
          <p:cNvPr id="5" name="Slide Number Placeholder 4"/>
          <p:cNvSpPr>
            <a:spLocks noGrp="1"/>
          </p:cNvSpPr>
          <p:nvPr>
            <p:ph type="sldNum" sz="quarter" idx="12"/>
          </p:nvPr>
        </p:nvSpPr>
        <p:spPr/>
        <p:txBody>
          <a:bodyPr/>
          <a:lstStyle/>
          <a:p>
            <a:fld id="{D12D1628-1B5C-4448-99B4-713841C53C70}" type="slidenum">
              <a:rPr lang="en-US" smtClean="0"/>
              <a:t>9</a:t>
            </a:fld>
            <a:endParaRPr lang="en-US"/>
          </a:p>
        </p:txBody>
      </p:sp>
    </p:spTree>
    <p:extLst>
      <p:ext uri="{BB962C8B-B14F-4D97-AF65-F5344CB8AC3E}">
        <p14:creationId xmlns:p14="http://schemas.microsoft.com/office/powerpoint/2010/main" val="207921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a:t>Age ~ </a:t>
            </a:r>
            <a:r>
              <a:rPr lang="en-US" dirty="0" smtClean="0"/>
              <a:t>Listener Gen + Talker Gen</a:t>
            </a:r>
            <a:endParaRPr lang="en-US" dirty="0"/>
          </a:p>
        </p:txBody>
      </p:sp>
      <p:sp>
        <p:nvSpPr>
          <p:cNvPr id="3" name="Slide Number Placeholder 2"/>
          <p:cNvSpPr>
            <a:spLocks noGrp="1"/>
          </p:cNvSpPr>
          <p:nvPr>
            <p:ph type="sldNum" sz="quarter" idx="12"/>
          </p:nvPr>
        </p:nvSpPr>
        <p:spPr/>
        <p:txBody>
          <a:bodyPr/>
          <a:lstStyle/>
          <a:p>
            <a:fld id="{D12D1628-1B5C-4448-99B4-713841C53C70}" type="slidenum">
              <a:rPr lang="en-US" smtClean="0"/>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81" y="844367"/>
            <a:ext cx="9220201" cy="5867401"/>
          </a:xfrm>
          <a:prstGeom prst="rect">
            <a:avLst/>
          </a:prstGeom>
        </p:spPr>
      </p:pic>
    </p:spTree>
    <p:extLst>
      <p:ext uri="{BB962C8B-B14F-4D97-AF65-F5344CB8AC3E}">
        <p14:creationId xmlns:p14="http://schemas.microsoft.com/office/powerpoint/2010/main" val="59302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26" y="-13104"/>
            <a:ext cx="4996244" cy="3152544"/>
          </a:xfrm>
        </p:spPr>
        <p:txBody>
          <a:bodyPr/>
          <a:lstStyle/>
          <a:p>
            <a:r>
              <a:rPr lang="en-US" sz="3000" dirty="0" smtClean="0"/>
              <a:t>Age </a:t>
            </a:r>
            <a:r>
              <a:rPr lang="en-US" sz="3000" dirty="0"/>
              <a:t>~ Retraction * </a:t>
            </a:r>
            <a:r>
              <a:rPr lang="en-US" sz="3000" dirty="0" err="1"/>
              <a:t>TalkerGender</a:t>
            </a:r>
            <a:r>
              <a:rPr lang="en-US" sz="3000" dirty="0"/>
              <a:t> * </a:t>
            </a:r>
            <a:r>
              <a:rPr lang="en-US" sz="3000" dirty="0" err="1"/>
              <a:t>ListenerGender</a:t>
            </a:r>
            <a:r>
              <a:rPr lang="en-US" sz="3000" dirty="0"/>
              <a:t> + (1|participant) + (1|speaker</a:t>
            </a:r>
            <a:r>
              <a:rPr lang="en-US" sz="3000" dirty="0" smtClean="0"/>
              <a:t>)</a:t>
            </a:r>
            <a:endParaRPr lang="en-US" sz="3000" dirty="0"/>
          </a:p>
        </p:txBody>
      </p:sp>
      <p:sp>
        <p:nvSpPr>
          <p:cNvPr id="3" name="Slide Number Placeholder 2"/>
          <p:cNvSpPr>
            <a:spLocks noGrp="1"/>
          </p:cNvSpPr>
          <p:nvPr>
            <p:ph type="sldNum" sz="quarter" idx="12"/>
          </p:nvPr>
        </p:nvSpPr>
        <p:spPr/>
        <p:txBody>
          <a:bodyPr/>
          <a:lstStyle/>
          <a:p>
            <a:fld id="{D12D1628-1B5C-4448-99B4-713841C53C70}"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670" y="-13104"/>
            <a:ext cx="5096022" cy="6858000"/>
          </a:xfrm>
          <a:prstGeom prst="rect">
            <a:avLst/>
          </a:prstGeom>
        </p:spPr>
      </p:pic>
    </p:spTree>
    <p:extLst>
      <p:ext uri="{BB962C8B-B14F-4D97-AF65-F5344CB8AC3E}">
        <p14:creationId xmlns:p14="http://schemas.microsoft.com/office/powerpoint/2010/main" val="578629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Friendly ~ </a:t>
            </a:r>
            <a:r>
              <a:rPr lang="en-US" dirty="0"/>
              <a:t>Listener Gen + Talker Gen</a:t>
            </a:r>
          </a:p>
        </p:txBody>
      </p:sp>
      <p:sp>
        <p:nvSpPr>
          <p:cNvPr id="4" name="Slide Number Placeholder 3"/>
          <p:cNvSpPr>
            <a:spLocks noGrp="1"/>
          </p:cNvSpPr>
          <p:nvPr>
            <p:ph type="sldNum" sz="quarter" idx="12"/>
          </p:nvPr>
        </p:nvSpPr>
        <p:spPr/>
        <p:txBody>
          <a:bodyPr/>
          <a:lstStyle/>
          <a:p>
            <a:fld id="{D12D1628-1B5C-4448-99B4-713841C53C70}" type="slidenum">
              <a:rPr lang="en-US" smtClean="0"/>
              <a:t>12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81" y="853439"/>
            <a:ext cx="9220201" cy="5867401"/>
          </a:xfrm>
          <a:prstGeom prst="rect">
            <a:avLst/>
          </a:prstGeom>
        </p:spPr>
      </p:pic>
    </p:spTree>
    <p:extLst>
      <p:ext uri="{BB962C8B-B14F-4D97-AF65-F5344CB8AC3E}">
        <p14:creationId xmlns:p14="http://schemas.microsoft.com/office/powerpoint/2010/main" val="76653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26" y="-13104"/>
            <a:ext cx="4996244" cy="3152544"/>
          </a:xfrm>
        </p:spPr>
        <p:txBody>
          <a:bodyPr/>
          <a:lstStyle/>
          <a:p>
            <a:r>
              <a:rPr lang="en-US" sz="3000" dirty="0" smtClean="0"/>
              <a:t>Friendliness ~ </a:t>
            </a:r>
            <a:r>
              <a:rPr lang="en-US" sz="3000" dirty="0"/>
              <a:t>Retraction * </a:t>
            </a:r>
            <a:r>
              <a:rPr lang="en-US" sz="3000" dirty="0" err="1"/>
              <a:t>TalkerGender</a:t>
            </a:r>
            <a:r>
              <a:rPr lang="en-US" sz="3000" dirty="0"/>
              <a:t> * </a:t>
            </a:r>
            <a:r>
              <a:rPr lang="en-US" sz="3000" dirty="0" err="1"/>
              <a:t>ListenerGender</a:t>
            </a:r>
            <a:r>
              <a:rPr lang="en-US" sz="3000" dirty="0"/>
              <a:t> + (1|participant) + (1|speaker</a:t>
            </a:r>
            <a:r>
              <a:rPr lang="en-US" sz="3000" dirty="0" smtClean="0"/>
              <a:t>)</a:t>
            </a:r>
            <a:endParaRPr lang="en-US" sz="3000" dirty="0"/>
          </a:p>
        </p:txBody>
      </p:sp>
      <p:sp>
        <p:nvSpPr>
          <p:cNvPr id="3" name="Slide Number Placeholder 2"/>
          <p:cNvSpPr>
            <a:spLocks noGrp="1"/>
          </p:cNvSpPr>
          <p:nvPr>
            <p:ph type="sldNum" sz="quarter" idx="12"/>
          </p:nvPr>
        </p:nvSpPr>
        <p:spPr/>
        <p:txBody>
          <a:bodyPr/>
          <a:lstStyle/>
          <a:p>
            <a:fld id="{D12D1628-1B5C-4448-99B4-713841C53C70}" type="slidenum">
              <a:rPr lang="en-US" smtClean="0"/>
              <a:t>13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147" y="-13104"/>
            <a:ext cx="5132917" cy="6858000"/>
          </a:xfrm>
          <a:prstGeom prst="rect">
            <a:avLst/>
          </a:prstGeom>
        </p:spPr>
      </p:pic>
    </p:spTree>
    <p:extLst>
      <p:ext uri="{BB962C8B-B14F-4D97-AF65-F5344CB8AC3E}">
        <p14:creationId xmlns:p14="http://schemas.microsoft.com/office/powerpoint/2010/main" val="166175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Authoritative ~ </a:t>
            </a:r>
            <a:r>
              <a:rPr lang="en-US" dirty="0"/>
              <a:t>Listener Gen + Talker Gen</a:t>
            </a:r>
          </a:p>
        </p:txBody>
      </p:sp>
      <p:sp>
        <p:nvSpPr>
          <p:cNvPr id="4" name="Slide Number Placeholder 3"/>
          <p:cNvSpPr>
            <a:spLocks noGrp="1"/>
          </p:cNvSpPr>
          <p:nvPr>
            <p:ph type="sldNum" sz="quarter" idx="12"/>
          </p:nvPr>
        </p:nvSpPr>
        <p:spPr/>
        <p:txBody>
          <a:bodyPr/>
          <a:lstStyle/>
          <a:p>
            <a:fld id="{D12D1628-1B5C-4448-99B4-713841C53C70}" type="slidenum">
              <a:rPr lang="en-US" smtClean="0"/>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12" y="822185"/>
            <a:ext cx="9285740" cy="5909107"/>
          </a:xfrm>
          <a:prstGeom prst="rect">
            <a:avLst/>
          </a:prstGeom>
        </p:spPr>
      </p:pic>
    </p:spTree>
    <p:extLst>
      <p:ext uri="{BB962C8B-B14F-4D97-AF65-F5344CB8AC3E}">
        <p14:creationId xmlns:p14="http://schemas.microsoft.com/office/powerpoint/2010/main" val="1437404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26" y="-13104"/>
            <a:ext cx="4996244" cy="3152544"/>
          </a:xfrm>
        </p:spPr>
        <p:txBody>
          <a:bodyPr/>
          <a:lstStyle/>
          <a:p>
            <a:r>
              <a:rPr lang="en-US" sz="3000" dirty="0" smtClean="0"/>
              <a:t>Authoritative ~ </a:t>
            </a:r>
            <a:r>
              <a:rPr lang="en-US" sz="3000" dirty="0"/>
              <a:t>Retraction * </a:t>
            </a:r>
            <a:r>
              <a:rPr lang="en-US" sz="3000" dirty="0" err="1"/>
              <a:t>TalkerGender</a:t>
            </a:r>
            <a:r>
              <a:rPr lang="en-US" sz="3000" dirty="0"/>
              <a:t> * </a:t>
            </a:r>
            <a:r>
              <a:rPr lang="en-US" sz="3000" dirty="0" err="1"/>
              <a:t>ListenerGender</a:t>
            </a:r>
            <a:r>
              <a:rPr lang="en-US" sz="3000" dirty="0"/>
              <a:t> + (1|participant) + (1|speaker</a:t>
            </a:r>
            <a:r>
              <a:rPr lang="en-US" sz="3000" dirty="0" smtClean="0"/>
              <a:t>)</a:t>
            </a:r>
            <a:endParaRPr lang="en-US" sz="3000" dirty="0"/>
          </a:p>
        </p:txBody>
      </p:sp>
      <p:sp>
        <p:nvSpPr>
          <p:cNvPr id="3" name="Slide Number Placeholder 2"/>
          <p:cNvSpPr>
            <a:spLocks noGrp="1"/>
          </p:cNvSpPr>
          <p:nvPr>
            <p:ph type="sldNum" sz="quarter" idx="12"/>
          </p:nvPr>
        </p:nvSpPr>
        <p:spPr/>
        <p:txBody>
          <a:bodyPr/>
          <a:lstStyle/>
          <a:p>
            <a:fld id="{D12D1628-1B5C-4448-99B4-713841C53C70}" type="slidenum">
              <a:rPr lang="en-US" smtClean="0"/>
              <a:t>15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970" y="0"/>
            <a:ext cx="5111750" cy="6858000"/>
          </a:xfrm>
          <a:prstGeom prst="rect">
            <a:avLst/>
          </a:prstGeom>
        </p:spPr>
      </p:pic>
    </p:spTree>
    <p:extLst>
      <p:ext uri="{BB962C8B-B14F-4D97-AF65-F5344CB8AC3E}">
        <p14:creationId xmlns:p14="http://schemas.microsoft.com/office/powerpoint/2010/main" val="863431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776460" y="852407"/>
            <a:ext cx="9598270" cy="2619213"/>
          </a:xfrm>
        </p:spPr>
        <p:txBody>
          <a:bodyPr/>
          <a:lstStyle/>
          <a:p>
            <a:pPr marL="0" indent="0" algn="ctr">
              <a:buNone/>
            </a:pPr>
            <a:r>
              <a:rPr lang="en-US" b="1" dirty="0" smtClean="0"/>
              <a:t>Speakers</a:t>
            </a:r>
          </a:p>
          <a:p>
            <a:pPr marL="0" indent="0" algn="ctr">
              <a:buNone/>
            </a:pPr>
            <a:r>
              <a:rPr lang="en-US" dirty="0" smtClean="0"/>
              <a:t>Female								Male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24492076"/>
              </p:ext>
            </p:extLst>
          </p:nvPr>
        </p:nvGraphicFramePr>
        <p:xfrm>
          <a:off x="1776460" y="1853246"/>
          <a:ext cx="9598270" cy="4485560"/>
        </p:xfrm>
        <a:graphic>
          <a:graphicData uri="http://schemas.openxmlformats.org/drawingml/2006/table">
            <a:tbl>
              <a:tblPr>
                <a:tableStyleId>{D7AC3CCA-C797-4891-BE02-D94E43425B78}</a:tableStyleId>
              </a:tblPr>
              <a:tblGrid>
                <a:gridCol w="4799135"/>
                <a:gridCol w="4799135"/>
              </a:tblGrid>
              <a:tr h="2242780">
                <a:tc>
                  <a:txBody>
                    <a:bodyPr/>
                    <a:lstStyle/>
                    <a:p>
                      <a:endParaRPr lang="en-US" dirty="0"/>
                    </a:p>
                  </a:txBody>
                  <a:tcPr/>
                </a:tc>
                <a:tc>
                  <a:txBody>
                    <a:bodyPr/>
                    <a:lstStyle/>
                    <a:p>
                      <a:endParaRPr lang="en-US" dirty="0"/>
                    </a:p>
                  </a:txBody>
                  <a:tcPr/>
                </a:tc>
              </a:tr>
              <a:tr h="2242780">
                <a:tc>
                  <a:txBody>
                    <a:bodyPr/>
                    <a:lstStyle/>
                    <a:p>
                      <a:endParaRPr lang="en-US" dirty="0"/>
                    </a:p>
                  </a:txBody>
                  <a:tcPr/>
                </a:tc>
                <a:tc>
                  <a:txBody>
                    <a:bodyPr/>
                    <a:lstStyle/>
                    <a:p>
                      <a:endParaRPr lang="en-US" dirty="0"/>
                    </a:p>
                  </a:txBody>
                  <a:tcPr/>
                </a:tc>
              </a:tr>
            </a:tbl>
          </a:graphicData>
        </a:graphic>
      </p:graphicFrame>
      <p:sp>
        <p:nvSpPr>
          <p:cNvPr id="8" name="Content Placeholder 2"/>
          <p:cNvSpPr txBox="1">
            <a:spLocks/>
          </p:cNvSpPr>
          <p:nvPr/>
        </p:nvSpPr>
        <p:spPr>
          <a:xfrm>
            <a:off x="646111" y="1853246"/>
            <a:ext cx="1927633" cy="4485560"/>
          </a:xfrm>
          <a:prstGeom prst="rect">
            <a:avLst/>
          </a:prstGeom>
        </p:spPr>
        <p:txBody>
          <a:bodyPr vert="vert270"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b="1" dirty="0" smtClean="0"/>
              <a:t>Listeners</a:t>
            </a:r>
          </a:p>
          <a:p>
            <a:pPr marL="0" indent="0" algn="ctr">
              <a:buFont typeface="Wingdings 3" charset="2"/>
              <a:buNone/>
            </a:pPr>
            <a:r>
              <a:rPr lang="en-US" dirty="0" smtClean="0"/>
              <a:t>Male			Female</a:t>
            </a:r>
            <a:endParaRPr lang="en-US" dirty="0"/>
          </a:p>
        </p:txBody>
      </p:sp>
      <p:sp>
        <p:nvSpPr>
          <p:cNvPr id="9" name="Rectangle 8"/>
          <p:cNvSpPr/>
          <p:nvPr/>
        </p:nvSpPr>
        <p:spPr>
          <a:xfrm>
            <a:off x="2307883" y="2252937"/>
            <a:ext cx="4004406" cy="1179810"/>
          </a:xfrm>
          <a:prstGeom prst="rect">
            <a:avLst/>
          </a:prstGeom>
        </p:spPr>
        <p:txBody>
          <a:bodyPr wrap="square">
            <a:spAutoFit/>
          </a:bodyPr>
          <a:lstStyle/>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Age</a:t>
            </a:r>
            <a:r>
              <a:rPr lang="en-US" dirty="0" smtClean="0">
                <a:solidFill>
                  <a:schemeClr val="bg1"/>
                </a:solidFill>
                <a:latin typeface="Cambria" panose="02040503050406030204"/>
              </a:rPr>
              <a:t>				R = UR</a:t>
            </a:r>
          </a:p>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Friendliness		</a:t>
            </a:r>
            <a:r>
              <a:rPr lang="en-US" dirty="0" smtClean="0">
                <a:solidFill>
                  <a:schemeClr val="bg1"/>
                </a:solidFill>
                <a:latin typeface="Cambria" panose="02040503050406030204"/>
              </a:rPr>
              <a:t>R </a:t>
            </a:r>
            <a:r>
              <a:rPr lang="en-US" dirty="0">
                <a:solidFill>
                  <a:schemeClr val="bg1"/>
                </a:solidFill>
                <a:latin typeface="Cambria" panose="02040503050406030204"/>
              </a:rPr>
              <a:t>&lt;</a:t>
            </a:r>
            <a:r>
              <a:rPr lang="en-US" dirty="0" smtClean="0">
                <a:solidFill>
                  <a:schemeClr val="bg1"/>
                </a:solidFill>
                <a:latin typeface="Cambria" panose="02040503050406030204"/>
              </a:rPr>
              <a:t> UR *</a:t>
            </a:r>
          </a:p>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Authoritative	</a:t>
            </a:r>
            <a:r>
              <a:rPr lang="en-US" dirty="0" smtClean="0">
                <a:solidFill>
                  <a:schemeClr val="bg1"/>
                </a:solidFill>
                <a:latin typeface="Cambria" panose="02040503050406030204"/>
              </a:rPr>
              <a:t>R </a:t>
            </a:r>
            <a:r>
              <a:rPr lang="en-US" dirty="0">
                <a:solidFill>
                  <a:schemeClr val="bg1"/>
                </a:solidFill>
                <a:latin typeface="Cambria" panose="02040503050406030204"/>
              </a:rPr>
              <a:t>≥</a:t>
            </a:r>
            <a:r>
              <a:rPr lang="en-US" dirty="0" smtClean="0">
                <a:solidFill>
                  <a:schemeClr val="bg1"/>
                </a:solidFill>
                <a:latin typeface="Cambria" panose="02040503050406030204"/>
              </a:rPr>
              <a:t> UR</a:t>
            </a:r>
            <a:endParaRPr lang="en-US" b="1" dirty="0">
              <a:solidFill>
                <a:schemeClr val="bg1"/>
              </a:solidFill>
              <a:latin typeface="Cambria" panose="02040503050406030204"/>
            </a:endParaRPr>
          </a:p>
        </p:txBody>
      </p:sp>
      <p:sp>
        <p:nvSpPr>
          <p:cNvPr id="11" name="Rectangle 10"/>
          <p:cNvSpPr/>
          <p:nvPr/>
        </p:nvSpPr>
        <p:spPr>
          <a:xfrm>
            <a:off x="2307883" y="4588528"/>
            <a:ext cx="4004406" cy="1179810"/>
          </a:xfrm>
          <a:prstGeom prst="rect">
            <a:avLst/>
          </a:prstGeom>
        </p:spPr>
        <p:txBody>
          <a:bodyPr wrap="square">
            <a:spAutoFit/>
          </a:bodyPr>
          <a:lstStyle/>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Age</a:t>
            </a:r>
            <a:r>
              <a:rPr lang="en-US" dirty="0" smtClean="0">
                <a:solidFill>
                  <a:schemeClr val="bg1"/>
                </a:solidFill>
                <a:latin typeface="Cambria" panose="02040503050406030204"/>
              </a:rPr>
              <a:t>				R </a:t>
            </a:r>
            <a:r>
              <a:rPr lang="en-US" dirty="0">
                <a:solidFill>
                  <a:schemeClr val="bg1"/>
                </a:solidFill>
                <a:latin typeface="Cambria" panose="02040503050406030204"/>
              </a:rPr>
              <a:t>≤</a:t>
            </a:r>
            <a:r>
              <a:rPr lang="en-US" dirty="0" smtClean="0">
                <a:solidFill>
                  <a:schemeClr val="bg1"/>
                </a:solidFill>
                <a:latin typeface="Cambria" panose="02040503050406030204"/>
              </a:rPr>
              <a:t> UR</a:t>
            </a:r>
          </a:p>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Friendliness		</a:t>
            </a:r>
            <a:r>
              <a:rPr lang="en-US" dirty="0" smtClean="0">
                <a:solidFill>
                  <a:schemeClr val="bg1"/>
                </a:solidFill>
                <a:latin typeface="Cambria" panose="02040503050406030204"/>
              </a:rPr>
              <a:t>R = UR</a:t>
            </a:r>
          </a:p>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Authoritative	</a:t>
            </a:r>
            <a:r>
              <a:rPr lang="en-US" dirty="0" smtClean="0">
                <a:solidFill>
                  <a:schemeClr val="bg1"/>
                </a:solidFill>
                <a:latin typeface="Cambria" panose="02040503050406030204"/>
              </a:rPr>
              <a:t>R = UR</a:t>
            </a:r>
            <a:endParaRPr lang="en-US" b="1" dirty="0">
              <a:solidFill>
                <a:schemeClr val="bg1"/>
              </a:solidFill>
              <a:latin typeface="Cambria" panose="02040503050406030204"/>
            </a:endParaRPr>
          </a:p>
        </p:txBody>
      </p:sp>
      <p:sp>
        <p:nvSpPr>
          <p:cNvPr id="12" name="Rectangle 11"/>
          <p:cNvSpPr/>
          <p:nvPr/>
        </p:nvSpPr>
        <p:spPr>
          <a:xfrm>
            <a:off x="6841306" y="2252937"/>
            <a:ext cx="4004406" cy="1179810"/>
          </a:xfrm>
          <a:prstGeom prst="rect">
            <a:avLst/>
          </a:prstGeom>
        </p:spPr>
        <p:txBody>
          <a:bodyPr wrap="square">
            <a:spAutoFit/>
          </a:bodyPr>
          <a:lstStyle/>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Age</a:t>
            </a:r>
            <a:r>
              <a:rPr lang="en-US" dirty="0" smtClean="0">
                <a:solidFill>
                  <a:schemeClr val="bg1"/>
                </a:solidFill>
                <a:latin typeface="Cambria" panose="02040503050406030204"/>
              </a:rPr>
              <a:t>				R </a:t>
            </a:r>
            <a:r>
              <a:rPr lang="en-US" dirty="0">
                <a:solidFill>
                  <a:schemeClr val="bg1"/>
                </a:solidFill>
                <a:latin typeface="Cambria" panose="02040503050406030204"/>
              </a:rPr>
              <a:t>&lt;</a:t>
            </a:r>
            <a:r>
              <a:rPr lang="en-US" dirty="0" smtClean="0">
                <a:solidFill>
                  <a:schemeClr val="bg1"/>
                </a:solidFill>
                <a:latin typeface="Cambria" panose="02040503050406030204"/>
              </a:rPr>
              <a:t> UR *</a:t>
            </a:r>
          </a:p>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Friendliness		</a:t>
            </a:r>
            <a:r>
              <a:rPr lang="en-US" dirty="0" smtClean="0">
                <a:solidFill>
                  <a:schemeClr val="bg1"/>
                </a:solidFill>
                <a:latin typeface="Cambria" panose="02040503050406030204"/>
              </a:rPr>
              <a:t>R </a:t>
            </a:r>
            <a:r>
              <a:rPr lang="en-US" dirty="0">
                <a:solidFill>
                  <a:schemeClr val="bg1"/>
                </a:solidFill>
                <a:latin typeface="Cambria" panose="02040503050406030204"/>
              </a:rPr>
              <a:t>&gt;</a:t>
            </a:r>
            <a:r>
              <a:rPr lang="en-US" dirty="0" smtClean="0">
                <a:solidFill>
                  <a:schemeClr val="bg1"/>
                </a:solidFill>
                <a:latin typeface="Cambria" panose="02040503050406030204"/>
              </a:rPr>
              <a:t> UR *</a:t>
            </a:r>
          </a:p>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Authoritative	</a:t>
            </a:r>
            <a:r>
              <a:rPr lang="en-US" dirty="0" smtClean="0">
                <a:solidFill>
                  <a:schemeClr val="bg1"/>
                </a:solidFill>
                <a:latin typeface="Cambria" panose="02040503050406030204"/>
              </a:rPr>
              <a:t>R = UR</a:t>
            </a:r>
            <a:endParaRPr lang="en-US" b="1" dirty="0">
              <a:solidFill>
                <a:schemeClr val="bg1"/>
              </a:solidFill>
              <a:latin typeface="Cambria" panose="02040503050406030204"/>
            </a:endParaRPr>
          </a:p>
        </p:txBody>
      </p:sp>
      <p:sp>
        <p:nvSpPr>
          <p:cNvPr id="13" name="Rectangle 12"/>
          <p:cNvSpPr/>
          <p:nvPr/>
        </p:nvSpPr>
        <p:spPr>
          <a:xfrm>
            <a:off x="6841306" y="4588528"/>
            <a:ext cx="4004406" cy="1179810"/>
          </a:xfrm>
          <a:prstGeom prst="rect">
            <a:avLst/>
          </a:prstGeom>
        </p:spPr>
        <p:txBody>
          <a:bodyPr wrap="square">
            <a:spAutoFit/>
          </a:bodyPr>
          <a:lstStyle/>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Age</a:t>
            </a:r>
            <a:r>
              <a:rPr lang="en-US" dirty="0" smtClean="0">
                <a:solidFill>
                  <a:schemeClr val="bg1"/>
                </a:solidFill>
                <a:latin typeface="Cambria" panose="02040503050406030204"/>
              </a:rPr>
              <a:t>				R ≤ UR</a:t>
            </a:r>
          </a:p>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Friendliness		</a:t>
            </a:r>
            <a:r>
              <a:rPr lang="en-US" dirty="0" smtClean="0">
                <a:solidFill>
                  <a:schemeClr val="bg1"/>
                </a:solidFill>
                <a:latin typeface="Cambria" panose="02040503050406030204"/>
              </a:rPr>
              <a:t>R &gt; UR *</a:t>
            </a:r>
          </a:p>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Authoritative	</a:t>
            </a:r>
            <a:r>
              <a:rPr lang="en-US" dirty="0" smtClean="0">
                <a:solidFill>
                  <a:schemeClr val="bg1"/>
                </a:solidFill>
                <a:latin typeface="Cambria" panose="02040503050406030204"/>
              </a:rPr>
              <a:t>R </a:t>
            </a:r>
            <a:r>
              <a:rPr lang="en-US" dirty="0">
                <a:solidFill>
                  <a:schemeClr val="bg1"/>
                </a:solidFill>
                <a:latin typeface="Cambria" panose="02040503050406030204"/>
              </a:rPr>
              <a:t>≤ </a:t>
            </a:r>
            <a:r>
              <a:rPr lang="en-US" dirty="0" smtClean="0">
                <a:solidFill>
                  <a:schemeClr val="bg1"/>
                </a:solidFill>
                <a:latin typeface="Cambria" panose="02040503050406030204"/>
              </a:rPr>
              <a:t>UR</a:t>
            </a:r>
            <a:endParaRPr lang="en-US" b="1" dirty="0">
              <a:solidFill>
                <a:schemeClr val="bg1"/>
              </a:solidFill>
              <a:latin typeface="Cambria" panose="02040503050406030204"/>
            </a:endParaRPr>
          </a:p>
        </p:txBody>
      </p:sp>
      <p:sp>
        <p:nvSpPr>
          <p:cNvPr id="5" name="Slide Number Placeholder 4"/>
          <p:cNvSpPr>
            <a:spLocks noGrp="1"/>
          </p:cNvSpPr>
          <p:nvPr>
            <p:ph type="sldNum" sz="quarter" idx="12"/>
          </p:nvPr>
        </p:nvSpPr>
        <p:spPr/>
        <p:txBody>
          <a:bodyPr/>
          <a:lstStyle/>
          <a:p>
            <a:fld id="{D12D1628-1B5C-4448-99B4-713841C53C70}" type="slidenum">
              <a:rPr lang="en-US" smtClean="0"/>
              <a:t>16</a:t>
            </a:fld>
            <a:endParaRPr lang="en-US"/>
          </a:p>
        </p:txBody>
      </p:sp>
    </p:spTree>
    <p:extLst>
      <p:ext uri="{BB962C8B-B14F-4D97-AF65-F5344CB8AC3E}">
        <p14:creationId xmlns:p14="http://schemas.microsoft.com/office/powerpoint/2010/main" val="1746931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103312" y="1996225"/>
            <a:ext cx="8946541" cy="4252174"/>
          </a:xfrm>
        </p:spPr>
        <p:txBody>
          <a:bodyPr>
            <a:normAutofit/>
          </a:bodyPr>
          <a:lstStyle/>
          <a:p>
            <a:r>
              <a:rPr lang="en-US" smtClean="0"/>
              <a:t>To what extent are friendliness and authoritativeness correlated for these listeners? How is this linked with TRAP-retraction?</a:t>
            </a:r>
            <a:endParaRPr lang="en-US" dirty="0" smtClean="0"/>
          </a:p>
        </p:txBody>
      </p:sp>
      <p:sp>
        <p:nvSpPr>
          <p:cNvPr id="4" name="Slide Number Placeholder 3"/>
          <p:cNvSpPr>
            <a:spLocks noGrp="1"/>
          </p:cNvSpPr>
          <p:nvPr>
            <p:ph type="sldNum" sz="quarter" idx="12"/>
          </p:nvPr>
        </p:nvSpPr>
        <p:spPr/>
        <p:txBody>
          <a:bodyPr/>
          <a:lstStyle/>
          <a:p>
            <a:fld id="{D12D1628-1B5C-4448-99B4-713841C53C70}" type="slidenum">
              <a:rPr lang="en-US" smtClean="0"/>
              <a:t>17</a:t>
            </a:fld>
            <a:endParaRPr lang="en-US"/>
          </a:p>
        </p:txBody>
      </p:sp>
    </p:spTree>
    <p:extLst>
      <p:ext uri="{BB962C8B-B14F-4D97-AF65-F5344CB8AC3E}">
        <p14:creationId xmlns:p14="http://schemas.microsoft.com/office/powerpoint/2010/main" val="656838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104" y="0"/>
            <a:ext cx="10258956"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Results: Friendly ~ Authoritative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2860" y="3208009"/>
            <a:ext cx="1549400" cy="10541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82" y="932670"/>
            <a:ext cx="4572000" cy="27432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0860" y="932670"/>
            <a:ext cx="4572000" cy="27432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982" y="3864879"/>
            <a:ext cx="4572000" cy="27432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0860" y="3864879"/>
            <a:ext cx="4572000" cy="2743200"/>
          </a:xfrm>
          <a:prstGeom prst="rect">
            <a:avLst/>
          </a:prstGeom>
        </p:spPr>
      </p:pic>
      <p:sp>
        <p:nvSpPr>
          <p:cNvPr id="7" name="Slide Number Placeholder 6"/>
          <p:cNvSpPr>
            <a:spLocks noGrp="1"/>
          </p:cNvSpPr>
          <p:nvPr>
            <p:ph type="sldNum" sz="quarter" idx="12"/>
          </p:nvPr>
        </p:nvSpPr>
        <p:spPr/>
        <p:txBody>
          <a:bodyPr/>
          <a:lstStyle/>
          <a:p>
            <a:fld id="{D12D1628-1B5C-4448-99B4-713841C53C70}" type="slidenum">
              <a:rPr lang="en-US" smtClean="0"/>
              <a:t>18</a:t>
            </a:fld>
            <a:endParaRPr lang="en-US"/>
          </a:p>
        </p:txBody>
      </p:sp>
    </p:spTree>
    <p:extLst>
      <p:ext uri="{BB962C8B-B14F-4D97-AF65-F5344CB8AC3E}">
        <p14:creationId xmlns:p14="http://schemas.microsoft.com/office/powerpoint/2010/main" val="1552771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Shift</a:t>
            </a:r>
            <a:endParaRPr lang="en-US" dirty="0"/>
          </a:p>
        </p:txBody>
      </p:sp>
      <p:sp>
        <p:nvSpPr>
          <p:cNvPr id="3" name="Content Placeholder 2"/>
          <p:cNvSpPr>
            <a:spLocks noGrp="1"/>
          </p:cNvSpPr>
          <p:nvPr>
            <p:ph idx="1"/>
          </p:nvPr>
        </p:nvSpPr>
        <p:spPr>
          <a:xfrm>
            <a:off x="646111" y="1712258"/>
            <a:ext cx="4443474" cy="4195481"/>
          </a:xfrm>
        </p:spPr>
        <p:txBody>
          <a:bodyPr/>
          <a:lstStyle/>
          <a:p>
            <a:r>
              <a:rPr lang="en-US" dirty="0" smtClean="0"/>
              <a:t>Also active in:</a:t>
            </a:r>
          </a:p>
          <a:p>
            <a:pPr lvl="1"/>
            <a:r>
              <a:rPr lang="en-US" dirty="0" smtClean="0"/>
              <a:t>California (Eckert 2008; </a:t>
            </a:r>
            <a:r>
              <a:rPr lang="en-US" dirty="0"/>
              <a:t>Kennedy &amp; </a:t>
            </a:r>
            <a:r>
              <a:rPr lang="en-US" dirty="0" err="1" smtClean="0"/>
              <a:t>Grama</a:t>
            </a:r>
            <a:r>
              <a:rPr lang="en-US" dirty="0" smtClean="0"/>
              <a:t> 2012; </a:t>
            </a:r>
            <a:r>
              <a:rPr lang="en-US" dirty="0" err="1"/>
              <a:t>Labov</a:t>
            </a:r>
            <a:r>
              <a:rPr lang="en-US" dirty="0"/>
              <a:t>, Ash, &amp; </a:t>
            </a:r>
            <a:r>
              <a:rPr lang="en-US" dirty="0" err="1" smtClean="0"/>
              <a:t>Boberg</a:t>
            </a:r>
            <a:r>
              <a:rPr lang="en-US" dirty="0" smtClean="0"/>
              <a:t> 2006)</a:t>
            </a:r>
          </a:p>
          <a:p>
            <a:pPr lvl="1"/>
            <a:r>
              <a:rPr lang="en-US" dirty="0" smtClean="0"/>
              <a:t>Columbus</a:t>
            </a:r>
            <a:r>
              <a:rPr lang="en-US" dirty="0"/>
              <a:t>, </a:t>
            </a:r>
            <a:r>
              <a:rPr lang="en-US" dirty="0" smtClean="0"/>
              <a:t>OH (Durian 2012)</a:t>
            </a:r>
          </a:p>
          <a:p>
            <a:pPr lvl="1"/>
            <a:r>
              <a:rPr lang="en-US" dirty="0" smtClean="0"/>
              <a:t>Southern Illinois (</a:t>
            </a:r>
            <a:r>
              <a:rPr lang="en-US" dirty="0" err="1" smtClean="0"/>
              <a:t>Bigham</a:t>
            </a:r>
            <a:r>
              <a:rPr lang="en-US" dirty="0" smtClean="0"/>
              <a:t> 2010)</a:t>
            </a:r>
          </a:p>
          <a:p>
            <a:pPr lvl="1"/>
            <a:r>
              <a:rPr lang="en-US" dirty="0" smtClean="0"/>
              <a:t>Hawai‘i (</a:t>
            </a:r>
            <a:r>
              <a:rPr lang="en-US" dirty="0" err="1" smtClean="0"/>
              <a:t>Drager</a:t>
            </a:r>
            <a:r>
              <a:rPr lang="en-US" dirty="0" smtClean="0"/>
              <a:t> et al. 2013)</a:t>
            </a:r>
          </a:p>
          <a:p>
            <a:r>
              <a:rPr lang="en-US" dirty="0" smtClean="0"/>
              <a:t>Basically wherever there’s a </a:t>
            </a:r>
            <a:r>
              <a:rPr lang="en-US" i="1" dirty="0" smtClean="0"/>
              <a:t>cot-caught </a:t>
            </a:r>
            <a:r>
              <a:rPr lang="en-US" dirty="0" smtClean="0"/>
              <a:t>merger</a:t>
            </a:r>
          </a:p>
          <a:p>
            <a:r>
              <a:rPr lang="en-US" dirty="0" smtClean="0"/>
              <a:t>Led by younger people and women</a:t>
            </a:r>
            <a:endParaRPr lang="en-US" dirty="0"/>
          </a:p>
        </p:txBody>
      </p:sp>
      <p:pic>
        <p:nvPicPr>
          <p:cNvPr id="4" name="Content Placeholder 3" descr="Screen Shot 2013-03-13 at 9.46.55 AM.png"/>
          <p:cNvPicPr>
            <a:picLocks noChangeAspect="1"/>
          </p:cNvPicPr>
          <p:nvPr/>
        </p:nvPicPr>
        <p:blipFill>
          <a:blip r:embed="rId11">
            <a:extLst>
              <a:ext uri="{28A0092B-C50C-407E-A947-70E740481C1C}">
                <a14:useLocalDpi xmlns:a14="http://schemas.microsoft.com/office/drawing/2010/main" val="0"/>
              </a:ext>
            </a:extLst>
          </a:blip>
          <a:srcRect l="-23236" r="-23236"/>
          <a:stretch>
            <a:fillRect/>
          </a:stretch>
        </p:blipFill>
        <p:spPr>
          <a:xfrm>
            <a:off x="3962400" y="1371598"/>
            <a:ext cx="8229600" cy="4876800"/>
          </a:xfrm>
          <a:prstGeom prst="rect">
            <a:avLst/>
          </a:prstGeom>
        </p:spPr>
      </p:pic>
      <p:sp>
        <p:nvSpPr>
          <p:cNvPr id="7" name="Donut 6"/>
          <p:cNvSpPr/>
          <p:nvPr/>
        </p:nvSpPr>
        <p:spPr>
          <a:xfrm>
            <a:off x="6220496" y="4687910"/>
            <a:ext cx="2395470" cy="1687132"/>
          </a:xfrm>
          <a:prstGeom prst="donut">
            <a:avLst>
              <a:gd name="adj" fmla="val 6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Slide Number Placeholder 11"/>
          <p:cNvSpPr>
            <a:spLocks noGrp="1"/>
          </p:cNvSpPr>
          <p:nvPr>
            <p:ph type="sldNum" sz="quarter" idx="12"/>
          </p:nvPr>
        </p:nvSpPr>
        <p:spPr/>
        <p:txBody>
          <a:bodyPr/>
          <a:lstStyle/>
          <a:p>
            <a:fld id="{D12D1628-1B5C-4448-99B4-713841C53C70}" type="slidenum">
              <a:rPr lang="en-US" smtClean="0"/>
              <a:t>1</a:t>
            </a:fld>
            <a:endParaRPr lang="en-US"/>
          </a:p>
        </p:txBody>
      </p:sp>
      <p:pic>
        <p:nvPicPr>
          <p:cNvPr id="5" name="older_vowe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472986" y="6222765"/>
            <a:ext cx="592676" cy="592676"/>
          </a:xfrm>
          <a:prstGeom prst="rect">
            <a:avLst/>
          </a:prstGeom>
        </p:spPr>
      </p:pic>
      <p:pic>
        <p:nvPicPr>
          <p:cNvPr id="6" name="young_vowe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809826" y="6244256"/>
            <a:ext cx="604169" cy="604169"/>
          </a:xfrm>
          <a:prstGeom prst="rect">
            <a:avLst/>
          </a:prstGeom>
        </p:spPr>
      </p:pic>
      <p:pic>
        <p:nvPicPr>
          <p:cNvPr id="13" name="M1992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8135908" y="6244256"/>
            <a:ext cx="613743" cy="613743"/>
          </a:xfrm>
          <a:prstGeom prst="rect">
            <a:avLst/>
          </a:prstGeom>
        </p:spPr>
      </p:pic>
      <p:pic>
        <p:nvPicPr>
          <p:cNvPr id="14" name="M194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4845737" y="6222765"/>
            <a:ext cx="576730" cy="576730"/>
          </a:xfrm>
          <a:prstGeom prst="rect">
            <a:avLst/>
          </a:prstGeom>
        </p:spPr>
      </p:pic>
    </p:spTree>
    <p:extLst>
      <p:ext uri="{BB962C8B-B14F-4D97-AF65-F5344CB8AC3E}">
        <p14:creationId xmlns:p14="http://schemas.microsoft.com/office/powerpoint/2010/main" val="108230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6"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9"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320" fill="hold"/>
                                        <p:tgtEl>
                                          <p:spTgt spid="13"/>
                                        </p:tgtEl>
                                      </p:cBhvr>
                                    </p:cmd>
                                  </p:childTnLst>
                                </p:cTn>
                              </p:par>
                            </p:childTnLst>
                          </p:cTn>
                        </p:par>
                      </p:childTnLst>
                    </p:cTn>
                  </p:par>
                </p:childTnLst>
              </p:cTn>
              <p:nextCondLst>
                <p:cond evt="onClick" delay="0">
                  <p:tgtEl>
                    <p:spTgt spid="13"/>
                  </p:tgtEl>
                </p:cond>
              </p:nextCondLst>
            </p:seq>
            <p:audio>
              <p:cMediaNode vol="80000">
                <p:cTn id="24" fill="hold" display="0">
                  <p:stCondLst>
                    <p:cond delay="indefinite"/>
                  </p:stCondLst>
                  <p:endCondLst>
                    <p:cond evt="onStopAudio" delay="0">
                      <p:tgtEl>
                        <p:sldTgt/>
                      </p:tgtEl>
                    </p:cond>
                  </p:endCondLst>
                </p:cTn>
                <p:tgtEl>
                  <p:spTgt spid="13"/>
                </p:tgtEl>
              </p:cMediaNode>
            </p:audio>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722" fill="hold"/>
                                        <p:tgtEl>
                                          <p:spTgt spid="14"/>
                                        </p:tgtEl>
                                      </p:cBhvr>
                                    </p:cmd>
                                  </p:childTnLst>
                                </p:cTn>
                              </p:par>
                            </p:childTnLst>
                          </p:cTn>
                        </p:par>
                      </p:childTnLst>
                    </p:cTn>
                  </p:par>
                </p:childTnLst>
              </p:cTn>
              <p:nextCondLst>
                <p:cond evt="onClick" delay="0">
                  <p:tgtEl>
                    <p:spTgt spid="14"/>
                  </p:tgtEl>
                </p:cond>
              </p:nextCondLst>
            </p:seq>
            <p:audio>
              <p:cMediaNode vol="80000">
                <p:cTn id="30" fill="hold" display="0">
                  <p:stCondLst>
                    <p:cond delay="indefinite"/>
                  </p:stCondLst>
                  <p:endCondLst>
                    <p:cond evt="onStopAudio" delay="0">
                      <p:tgtEl>
                        <p:sldTgt/>
                      </p:tgtEl>
                    </p:cond>
                  </p:endCondLst>
                </p:cTn>
                <p:tgtEl>
                  <p:spTgt spid="14"/>
                </p:tgtEl>
              </p:cMediaNode>
            </p:audio>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Friendly ~ Authoritative</a:t>
            </a:r>
          </a:p>
        </p:txBody>
      </p:sp>
      <p:sp>
        <p:nvSpPr>
          <p:cNvPr id="3" name="Content Placeholder 2"/>
          <p:cNvSpPr>
            <a:spLocks noGrp="1"/>
          </p:cNvSpPr>
          <p:nvPr>
            <p:ph idx="1"/>
          </p:nvPr>
        </p:nvSpPr>
        <p:spPr>
          <a:xfrm>
            <a:off x="1103312" y="1596980"/>
            <a:ext cx="8946541" cy="4651419"/>
          </a:xfrm>
        </p:spPr>
        <p:txBody>
          <a:bodyPr>
            <a:normAutofit/>
          </a:bodyPr>
          <a:lstStyle/>
          <a:p>
            <a:r>
              <a:rPr lang="en-US" dirty="0" smtClean="0"/>
              <a:t>Friendliness and authoritativeness linked, but not straightforward</a:t>
            </a:r>
          </a:p>
          <a:p>
            <a:r>
              <a:rPr lang="en-US" dirty="0" smtClean="0"/>
              <a:t>3-way interaction between listener gender, speaker gender, guise</a:t>
            </a:r>
          </a:p>
        </p:txBody>
      </p:sp>
      <p:sp>
        <p:nvSpPr>
          <p:cNvPr id="4" name="Slide Number Placeholder 3"/>
          <p:cNvSpPr>
            <a:spLocks noGrp="1"/>
          </p:cNvSpPr>
          <p:nvPr>
            <p:ph type="sldNum" sz="quarter" idx="12"/>
          </p:nvPr>
        </p:nvSpPr>
        <p:spPr/>
        <p:txBody>
          <a:bodyPr/>
          <a:lstStyle/>
          <a:p>
            <a:fld id="{D12D1628-1B5C-4448-99B4-713841C53C70}" type="slidenum">
              <a:rPr lang="en-US" smtClean="0"/>
              <a:t>19</a:t>
            </a:fld>
            <a:endParaRPr lang="en-US"/>
          </a:p>
        </p:txBody>
      </p:sp>
    </p:spTree>
    <p:extLst>
      <p:ext uri="{BB962C8B-B14F-4D97-AF65-F5344CB8AC3E}">
        <p14:creationId xmlns:p14="http://schemas.microsoft.com/office/powerpoint/2010/main" val="392141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discussion</a:t>
            </a:r>
            <a:endParaRPr lang="en-US" dirty="0"/>
          </a:p>
        </p:txBody>
      </p:sp>
      <p:sp>
        <p:nvSpPr>
          <p:cNvPr id="3" name="Content Placeholder 2"/>
          <p:cNvSpPr>
            <a:spLocks noGrp="1"/>
          </p:cNvSpPr>
          <p:nvPr>
            <p:ph idx="1"/>
          </p:nvPr>
        </p:nvSpPr>
        <p:spPr>
          <a:xfrm>
            <a:off x="1103312" y="1524000"/>
            <a:ext cx="8946541" cy="4724399"/>
          </a:xfrm>
        </p:spPr>
        <p:txBody>
          <a:bodyPr>
            <a:normAutofit/>
          </a:bodyPr>
          <a:lstStyle/>
          <a:p>
            <a:r>
              <a:rPr lang="en-US" dirty="0" smtClean="0"/>
              <a:t>Listeners store phonetic traces of  TRAP that are indexed with social information</a:t>
            </a:r>
          </a:p>
          <a:p>
            <a:r>
              <a:rPr lang="en-US" dirty="0" smtClean="0"/>
              <a:t>Gender differences</a:t>
            </a:r>
          </a:p>
          <a:p>
            <a:pPr lvl="1"/>
            <a:r>
              <a:rPr lang="en-US" dirty="0" smtClean="0"/>
              <a:t>Female listeners attend to </a:t>
            </a:r>
            <a:r>
              <a:rPr lang="en-US" dirty="0"/>
              <a:t>stance </a:t>
            </a:r>
            <a:r>
              <a:rPr lang="en-US" dirty="0" smtClean="0"/>
              <a:t>(rather than age) cues </a:t>
            </a:r>
            <a:r>
              <a:rPr lang="en-US" dirty="0"/>
              <a:t>in other </a:t>
            </a:r>
            <a:r>
              <a:rPr lang="en-US" dirty="0" smtClean="0"/>
              <a:t>women</a:t>
            </a:r>
          </a:p>
          <a:p>
            <a:pPr lvl="1"/>
            <a:r>
              <a:rPr lang="en-US" dirty="0" smtClean="0"/>
              <a:t>Men attend to age</a:t>
            </a:r>
          </a:p>
          <a:p>
            <a:pPr lvl="1"/>
            <a:r>
              <a:rPr lang="en-US" dirty="0"/>
              <a:t>Experience or </a:t>
            </a:r>
            <a:r>
              <a:rPr lang="en-US" dirty="0" smtClean="0"/>
              <a:t>utilization?</a:t>
            </a:r>
          </a:p>
          <a:p>
            <a:r>
              <a:rPr lang="en-US" dirty="0" smtClean="0"/>
              <a:t>Perception of social characteristics dependent on not just linguistic variant in signal, but all characteristics attributed to talker </a:t>
            </a:r>
            <a:r>
              <a:rPr lang="en-US" dirty="0"/>
              <a:t>(Campbell-</a:t>
            </a:r>
            <a:r>
              <a:rPr lang="en-US" dirty="0" err="1"/>
              <a:t>Kibler</a:t>
            </a:r>
            <a:r>
              <a:rPr lang="en-US" dirty="0"/>
              <a:t> </a:t>
            </a:r>
            <a:r>
              <a:rPr lang="en-US" dirty="0" smtClean="0"/>
              <a:t>2007,</a:t>
            </a:r>
            <a:r>
              <a:rPr lang="en-US" dirty="0"/>
              <a:t> </a:t>
            </a:r>
            <a:r>
              <a:rPr lang="en-US" dirty="0" err="1"/>
              <a:t>Levon</a:t>
            </a:r>
            <a:r>
              <a:rPr lang="en-US" dirty="0"/>
              <a:t> </a:t>
            </a:r>
            <a:r>
              <a:rPr lang="en-US" dirty="0" smtClean="0"/>
              <a:t>2014, </a:t>
            </a:r>
            <a:r>
              <a:rPr lang="en-US" dirty="0" err="1" smtClean="0"/>
              <a:t>Pharao</a:t>
            </a:r>
            <a:r>
              <a:rPr lang="en-US" dirty="0" smtClean="0"/>
              <a:t> et al. 2014)</a:t>
            </a:r>
          </a:p>
        </p:txBody>
      </p:sp>
      <p:sp>
        <p:nvSpPr>
          <p:cNvPr id="4" name="Slide Number Placeholder 3"/>
          <p:cNvSpPr>
            <a:spLocks noGrp="1"/>
          </p:cNvSpPr>
          <p:nvPr>
            <p:ph type="sldNum" sz="quarter" idx="12"/>
          </p:nvPr>
        </p:nvSpPr>
        <p:spPr/>
        <p:txBody>
          <a:bodyPr/>
          <a:lstStyle/>
          <a:p>
            <a:fld id="{D12D1628-1B5C-4448-99B4-713841C53C70}" type="slidenum">
              <a:rPr lang="en-US" smtClean="0"/>
              <a:t>20</a:t>
            </a:fld>
            <a:endParaRPr lang="en-US"/>
          </a:p>
        </p:txBody>
      </p:sp>
    </p:spTree>
    <p:extLst>
      <p:ext uri="{BB962C8B-B14F-4D97-AF65-F5344CB8AC3E}">
        <p14:creationId xmlns:p14="http://schemas.microsoft.com/office/powerpoint/2010/main" val="1789834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directions:</a:t>
            </a:r>
            <a:endParaRPr lang="en-US" dirty="0"/>
          </a:p>
        </p:txBody>
      </p:sp>
      <p:sp>
        <p:nvSpPr>
          <p:cNvPr id="3" name="Content Placeholder 2"/>
          <p:cNvSpPr>
            <a:spLocks noGrp="1"/>
          </p:cNvSpPr>
          <p:nvPr>
            <p:ph idx="1"/>
          </p:nvPr>
        </p:nvSpPr>
        <p:spPr>
          <a:xfrm>
            <a:off x="1103312" y="2052918"/>
            <a:ext cx="9327621" cy="4195481"/>
          </a:xfrm>
        </p:spPr>
        <p:txBody>
          <a:bodyPr/>
          <a:lstStyle/>
          <a:p>
            <a:r>
              <a:rPr lang="en-US" dirty="0" smtClean="0"/>
              <a:t>Qualitative analysis</a:t>
            </a:r>
          </a:p>
          <a:p>
            <a:r>
              <a:rPr lang="en-US" dirty="0" smtClean="0"/>
              <a:t>Running same study in </a:t>
            </a:r>
            <a:r>
              <a:rPr lang="en-US" dirty="0" err="1" smtClean="0"/>
              <a:t>Hawaiʻi</a:t>
            </a:r>
            <a:r>
              <a:rPr lang="en-US" dirty="0" smtClean="0"/>
              <a:t> (ongoing), possibly California</a:t>
            </a:r>
          </a:p>
          <a:p>
            <a:r>
              <a:rPr lang="en-US" dirty="0" smtClean="0"/>
              <a:t>Recruiting more male listeners in Montréal</a:t>
            </a:r>
          </a:p>
        </p:txBody>
      </p:sp>
      <p:sp>
        <p:nvSpPr>
          <p:cNvPr id="4" name="Slide Number Placeholder 3"/>
          <p:cNvSpPr>
            <a:spLocks noGrp="1"/>
          </p:cNvSpPr>
          <p:nvPr>
            <p:ph type="sldNum" sz="quarter" idx="12"/>
          </p:nvPr>
        </p:nvSpPr>
        <p:spPr/>
        <p:txBody>
          <a:bodyPr/>
          <a:lstStyle/>
          <a:p>
            <a:fld id="{D12D1628-1B5C-4448-99B4-713841C53C70}" type="slidenum">
              <a:rPr lang="en-US" smtClean="0"/>
              <a:t>21</a:t>
            </a:fld>
            <a:endParaRPr lang="en-US"/>
          </a:p>
        </p:txBody>
      </p:sp>
    </p:spTree>
    <p:extLst>
      <p:ext uri="{BB962C8B-B14F-4D97-AF65-F5344CB8AC3E}">
        <p14:creationId xmlns:p14="http://schemas.microsoft.com/office/powerpoint/2010/main" val="849507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Mahalo + Kia </a:t>
            </a:r>
            <a:r>
              <a:rPr lang="en-US" dirty="0" err="1" smtClean="0"/>
              <a:t>ora</a:t>
            </a:r>
            <a:r>
              <a:rPr lang="en-US" dirty="0" smtClean="0"/>
              <a:t>!</a:t>
            </a:r>
            <a:endParaRPr lang="en-US" dirty="0"/>
          </a:p>
        </p:txBody>
      </p:sp>
      <p:sp>
        <p:nvSpPr>
          <p:cNvPr id="3" name="Content Placeholder 2"/>
          <p:cNvSpPr>
            <a:spLocks noGrp="1"/>
          </p:cNvSpPr>
          <p:nvPr>
            <p:ph idx="1"/>
          </p:nvPr>
        </p:nvSpPr>
        <p:spPr/>
        <p:txBody>
          <a:bodyPr/>
          <a:lstStyle/>
          <a:p>
            <a:r>
              <a:rPr lang="en-US" dirty="0" err="1" smtClean="0"/>
              <a:t>Bilinski</a:t>
            </a:r>
            <a:r>
              <a:rPr lang="en-US" dirty="0" smtClean="0"/>
              <a:t> Educational Foundation for funding</a:t>
            </a:r>
          </a:p>
          <a:p>
            <a:r>
              <a:rPr lang="en-US" dirty="0" smtClean="0"/>
              <a:t>McGill University Department of Linguistics</a:t>
            </a:r>
          </a:p>
          <a:p>
            <a:pPr lvl="1"/>
            <a:r>
              <a:rPr lang="en-US" dirty="0" smtClean="0"/>
              <a:t>Prof. Michael Wagner – Prosody Lab</a:t>
            </a:r>
          </a:p>
          <a:p>
            <a:r>
              <a:rPr lang="en-US" dirty="0" smtClean="0"/>
              <a:t>Listeners in Montréal</a:t>
            </a:r>
          </a:p>
          <a:p>
            <a:r>
              <a:rPr lang="en-US" dirty="0" smtClean="0"/>
              <a:t>Talkers in Montréal and </a:t>
            </a:r>
            <a:r>
              <a:rPr lang="en-US" dirty="0" err="1" smtClean="0"/>
              <a:t>Hawaiʻi</a:t>
            </a:r>
            <a:endParaRPr lang="en-US" dirty="0" smtClean="0"/>
          </a:p>
          <a:p>
            <a:endParaRPr lang="en-US" dirty="0"/>
          </a:p>
          <a:p>
            <a:pPr marL="0" indent="0">
              <a:buNone/>
            </a:pPr>
            <a:r>
              <a:rPr lang="en-US" dirty="0" smtClean="0"/>
              <a:t>Questions?</a:t>
            </a:r>
            <a:endParaRPr lang="en-US" dirty="0"/>
          </a:p>
          <a:p>
            <a:pPr marL="0" indent="0">
              <a:buNone/>
            </a:pPr>
            <a:r>
              <a:rPr lang="en-US" dirty="0" smtClean="0"/>
              <a:t>tkettig@hawaii.edu</a:t>
            </a:r>
          </a:p>
          <a:p>
            <a:pPr marL="0" indent="0">
              <a:buNone/>
            </a:pPr>
            <a:r>
              <a:rPr lang="en-US" dirty="0" smtClean="0"/>
              <a:t>kdrager@hawaii.edu</a:t>
            </a:r>
          </a:p>
        </p:txBody>
      </p:sp>
      <p:sp>
        <p:nvSpPr>
          <p:cNvPr id="4" name="Slide Number Placeholder 3"/>
          <p:cNvSpPr>
            <a:spLocks noGrp="1"/>
          </p:cNvSpPr>
          <p:nvPr>
            <p:ph type="sldNum" sz="quarter" idx="12"/>
          </p:nvPr>
        </p:nvSpPr>
        <p:spPr/>
        <p:txBody>
          <a:bodyPr/>
          <a:lstStyle/>
          <a:p>
            <a:fld id="{D12D1628-1B5C-4448-99B4-713841C53C70}" type="slidenum">
              <a:rPr lang="en-US" smtClean="0"/>
              <a:t>22</a:t>
            </a:fld>
            <a:endParaRPr lang="en-US"/>
          </a:p>
        </p:txBody>
      </p:sp>
    </p:spTree>
    <p:extLst>
      <p:ext uri="{BB962C8B-B14F-4D97-AF65-F5344CB8AC3E}">
        <p14:creationId xmlns:p14="http://schemas.microsoft.com/office/powerpoint/2010/main" val="2049557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553792" y="1249251"/>
            <a:ext cx="9496061" cy="5396247"/>
          </a:xfrm>
        </p:spPr>
        <p:txBody>
          <a:bodyPr>
            <a:normAutofit fontScale="92500" lnSpcReduction="10000"/>
          </a:bodyPr>
          <a:lstStyle/>
          <a:p>
            <a:pPr marL="0" indent="0">
              <a:buNone/>
            </a:pPr>
            <a:r>
              <a:rPr lang="en-US" dirty="0" err="1" smtClean="0"/>
              <a:t>Bigham</a:t>
            </a:r>
            <a:r>
              <a:rPr lang="en-US" dirty="0" smtClean="0"/>
              <a:t> 2010</a:t>
            </a:r>
          </a:p>
          <a:p>
            <a:pPr marL="0" indent="0">
              <a:buNone/>
            </a:pPr>
            <a:r>
              <a:rPr lang="en-US" dirty="0" smtClean="0"/>
              <a:t>Campbell-</a:t>
            </a:r>
            <a:r>
              <a:rPr lang="en-US" dirty="0" err="1" smtClean="0"/>
              <a:t>Kibler</a:t>
            </a:r>
            <a:r>
              <a:rPr lang="en-US" dirty="0" smtClean="0"/>
              <a:t> 2007</a:t>
            </a:r>
          </a:p>
          <a:p>
            <a:pPr marL="0" indent="0">
              <a:buNone/>
            </a:pPr>
            <a:r>
              <a:rPr lang="en-US" dirty="0" err="1" smtClean="0"/>
              <a:t>D’Onofrio</a:t>
            </a:r>
            <a:r>
              <a:rPr lang="en-US" dirty="0" smtClean="0"/>
              <a:t> 2015a</a:t>
            </a:r>
          </a:p>
          <a:p>
            <a:pPr marL="0" indent="0">
              <a:buNone/>
            </a:pPr>
            <a:r>
              <a:rPr lang="en-US" dirty="0" err="1" smtClean="0"/>
              <a:t>D’Onofrio</a:t>
            </a:r>
            <a:r>
              <a:rPr lang="en-US" dirty="0" smtClean="0"/>
              <a:t> 2015b</a:t>
            </a:r>
          </a:p>
          <a:p>
            <a:pPr marL="0" indent="0">
              <a:buNone/>
            </a:pPr>
            <a:r>
              <a:rPr lang="en-US" dirty="0" err="1" smtClean="0"/>
              <a:t>D’Onofrio</a:t>
            </a:r>
            <a:r>
              <a:rPr lang="en-US" dirty="0" smtClean="0"/>
              <a:t> 2016</a:t>
            </a:r>
          </a:p>
          <a:p>
            <a:pPr marL="0" indent="0">
              <a:buNone/>
            </a:pPr>
            <a:r>
              <a:rPr lang="en-US" dirty="0" err="1" smtClean="0"/>
              <a:t>Drager</a:t>
            </a:r>
            <a:r>
              <a:rPr lang="en-US" dirty="0" smtClean="0"/>
              <a:t>, </a:t>
            </a:r>
            <a:r>
              <a:rPr lang="en-US" dirty="0" err="1" smtClean="0"/>
              <a:t>Kirtley</a:t>
            </a:r>
            <a:r>
              <a:rPr lang="en-US" dirty="0" smtClean="0"/>
              <a:t>, </a:t>
            </a:r>
            <a:r>
              <a:rPr lang="en-US" dirty="0" err="1" smtClean="0"/>
              <a:t>Grama</a:t>
            </a:r>
            <a:r>
              <a:rPr lang="en-US" dirty="0" smtClean="0"/>
              <a:t> &amp; Simpson 2013</a:t>
            </a:r>
          </a:p>
          <a:p>
            <a:pPr marL="0" indent="0">
              <a:buNone/>
            </a:pPr>
            <a:r>
              <a:rPr lang="en-US" dirty="0" smtClean="0"/>
              <a:t>Durian 2012</a:t>
            </a:r>
          </a:p>
          <a:p>
            <a:pPr marL="0" indent="0">
              <a:buNone/>
            </a:pPr>
            <a:r>
              <a:rPr lang="en-US" dirty="0" smtClean="0"/>
              <a:t>Eckert 2008</a:t>
            </a:r>
          </a:p>
          <a:p>
            <a:pPr marL="0" indent="0">
              <a:buNone/>
            </a:pPr>
            <a:r>
              <a:rPr lang="en-US" dirty="0" smtClean="0"/>
              <a:t>Kennedy &amp; </a:t>
            </a:r>
            <a:r>
              <a:rPr lang="en-US" dirty="0" err="1" smtClean="0"/>
              <a:t>Grama</a:t>
            </a:r>
            <a:r>
              <a:rPr lang="en-US" dirty="0" smtClean="0"/>
              <a:t> 2012</a:t>
            </a:r>
          </a:p>
          <a:p>
            <a:pPr marL="0" indent="0">
              <a:buNone/>
            </a:pPr>
            <a:r>
              <a:rPr lang="en-US" dirty="0" err="1" smtClean="0"/>
              <a:t>Labov</a:t>
            </a:r>
            <a:r>
              <a:rPr lang="en-US" dirty="0" smtClean="0"/>
              <a:t>, Ash &amp; </a:t>
            </a:r>
            <a:r>
              <a:rPr lang="en-US" dirty="0" err="1" smtClean="0"/>
              <a:t>Boberg</a:t>
            </a:r>
            <a:r>
              <a:rPr lang="en-US" dirty="0" smtClean="0"/>
              <a:t> 2006</a:t>
            </a:r>
          </a:p>
          <a:p>
            <a:pPr marL="0" indent="0">
              <a:buNone/>
            </a:pPr>
            <a:r>
              <a:rPr lang="en-US" dirty="0" err="1" smtClean="0"/>
              <a:t>Levon</a:t>
            </a:r>
            <a:r>
              <a:rPr lang="en-US" dirty="0" smtClean="0"/>
              <a:t> 2014</a:t>
            </a:r>
          </a:p>
          <a:p>
            <a:pPr marL="0" indent="0">
              <a:buNone/>
            </a:pPr>
            <a:r>
              <a:rPr lang="en-US" dirty="0" err="1" smtClean="0"/>
              <a:t>Pharao</a:t>
            </a:r>
            <a:r>
              <a:rPr lang="en-US" dirty="0" smtClean="0"/>
              <a:t> et al. 2014</a:t>
            </a:r>
          </a:p>
          <a:p>
            <a:pPr marL="0" indent="0">
              <a:buNone/>
            </a:pPr>
            <a:r>
              <a:rPr lang="en-US" dirty="0" err="1" smtClean="0"/>
              <a:t>Podesva</a:t>
            </a:r>
            <a:r>
              <a:rPr lang="en-US" dirty="0" smtClean="0"/>
              <a:t> et al. 2012</a:t>
            </a:r>
          </a:p>
          <a:p>
            <a:pPr marL="0" indent="0">
              <a:buNone/>
            </a:pPr>
            <a:r>
              <a:rPr lang="en-US" dirty="0" smtClean="0"/>
              <a:t>Villarreal 2018</a:t>
            </a:r>
            <a:endParaRPr lang="en-US" dirty="0"/>
          </a:p>
        </p:txBody>
      </p:sp>
      <p:sp>
        <p:nvSpPr>
          <p:cNvPr id="6" name="Slide Number Placeholder 5"/>
          <p:cNvSpPr>
            <a:spLocks noGrp="1"/>
          </p:cNvSpPr>
          <p:nvPr>
            <p:ph type="sldNum" sz="quarter" idx="12"/>
          </p:nvPr>
        </p:nvSpPr>
        <p:spPr/>
        <p:txBody>
          <a:bodyPr/>
          <a:lstStyle/>
          <a:p>
            <a:fld id="{D12D1628-1B5C-4448-99B4-713841C53C70}" type="slidenum">
              <a:rPr lang="en-US" smtClean="0"/>
              <a:t>23</a:t>
            </a:fld>
            <a:endParaRPr lang="en-US"/>
          </a:p>
        </p:txBody>
      </p:sp>
    </p:spTree>
    <p:extLst>
      <p:ext uri="{BB962C8B-B14F-4D97-AF65-F5344CB8AC3E}">
        <p14:creationId xmlns:p14="http://schemas.microsoft.com/office/powerpoint/2010/main" val="718929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26" y="-13104"/>
            <a:ext cx="10092266" cy="1400530"/>
          </a:xfrm>
        </p:spPr>
        <p:txBody>
          <a:bodyPr/>
          <a:lstStyle/>
          <a:p>
            <a:r>
              <a:rPr lang="en-US" sz="3000" dirty="0" err="1"/>
              <a:t>Age_response</a:t>
            </a:r>
            <a:r>
              <a:rPr lang="en-US" sz="3000" dirty="0"/>
              <a:t> ~ retraction * </a:t>
            </a:r>
            <a:r>
              <a:rPr lang="en-US" sz="3000" dirty="0" err="1"/>
              <a:t>speaker_gender</a:t>
            </a:r>
            <a:r>
              <a:rPr lang="en-US" sz="3000" dirty="0"/>
              <a:t> * </a:t>
            </a:r>
            <a:r>
              <a:rPr lang="en-US" sz="3000" dirty="0" err="1"/>
              <a:t>participant_gender</a:t>
            </a:r>
            <a:r>
              <a:rPr lang="en-US" sz="3000" dirty="0"/>
              <a:t> + (</a:t>
            </a:r>
            <a:r>
              <a:rPr lang="en-US" sz="3000" dirty="0" smtClean="0"/>
              <a:t>1|participant</a:t>
            </a:r>
            <a:r>
              <a:rPr lang="en-US" sz="3000" dirty="0"/>
              <a:t>) + (</a:t>
            </a:r>
            <a:r>
              <a:rPr lang="en-US" sz="3000" dirty="0" smtClean="0"/>
              <a:t>1|speaker</a:t>
            </a:r>
            <a:r>
              <a:rPr lang="en-US" sz="3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49440"/>
            <a:ext cx="9144000" cy="5486400"/>
          </a:xfrm>
          <a:prstGeom prst="rect">
            <a:avLst/>
          </a:prstGeom>
          <a:solidFill>
            <a:schemeClr val="tx1"/>
          </a:solidFill>
        </p:spPr>
      </p:pic>
      <p:sp>
        <p:nvSpPr>
          <p:cNvPr id="3" name="Slide Number Placeholder 2"/>
          <p:cNvSpPr>
            <a:spLocks noGrp="1"/>
          </p:cNvSpPr>
          <p:nvPr>
            <p:ph type="sldNum" sz="quarter" idx="12"/>
          </p:nvPr>
        </p:nvSpPr>
        <p:spPr/>
        <p:txBody>
          <a:bodyPr/>
          <a:lstStyle/>
          <a:p>
            <a:fld id="{D12D1628-1B5C-4448-99B4-713841C53C70}" type="slidenum">
              <a:rPr lang="en-US" smtClean="0"/>
              <a:t>24</a:t>
            </a:fld>
            <a:endParaRPr lang="en-US"/>
          </a:p>
        </p:txBody>
      </p:sp>
    </p:spTree>
    <p:extLst>
      <p:ext uri="{BB962C8B-B14F-4D97-AF65-F5344CB8AC3E}">
        <p14:creationId xmlns:p14="http://schemas.microsoft.com/office/powerpoint/2010/main" val="1147019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91" y="0"/>
            <a:ext cx="10092266" cy="1400530"/>
          </a:xfrm>
        </p:spPr>
        <p:txBody>
          <a:bodyPr/>
          <a:lstStyle/>
          <a:p>
            <a:r>
              <a:rPr lang="en-US" sz="3000" dirty="0" err="1" smtClean="0"/>
              <a:t>Friendly_response</a:t>
            </a:r>
            <a:r>
              <a:rPr lang="en-US" sz="3000" dirty="0" smtClean="0"/>
              <a:t> </a:t>
            </a:r>
            <a:r>
              <a:rPr lang="en-US" sz="3000" dirty="0"/>
              <a:t>~ retraction * </a:t>
            </a:r>
            <a:r>
              <a:rPr lang="en-US" sz="3000" dirty="0" err="1"/>
              <a:t>speaker_gender</a:t>
            </a:r>
            <a:r>
              <a:rPr lang="en-US" sz="3000" dirty="0"/>
              <a:t> * </a:t>
            </a:r>
            <a:r>
              <a:rPr lang="en-US" sz="3000" dirty="0" err="1"/>
              <a:t>participant_gender</a:t>
            </a:r>
            <a:r>
              <a:rPr lang="en-US" sz="3000" dirty="0"/>
              <a:t> + (1|participant) + (1|speaker)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957" y="1149439"/>
            <a:ext cx="9144000" cy="5486400"/>
          </a:xfrm>
          <a:prstGeom prst="rect">
            <a:avLst/>
          </a:prstGeom>
          <a:solidFill>
            <a:schemeClr val="tx1"/>
          </a:solidFill>
        </p:spPr>
      </p:pic>
      <p:sp>
        <p:nvSpPr>
          <p:cNvPr id="3" name="Slide Number Placeholder 2"/>
          <p:cNvSpPr>
            <a:spLocks noGrp="1"/>
          </p:cNvSpPr>
          <p:nvPr>
            <p:ph type="sldNum" sz="quarter" idx="12"/>
          </p:nvPr>
        </p:nvSpPr>
        <p:spPr/>
        <p:txBody>
          <a:bodyPr/>
          <a:lstStyle/>
          <a:p>
            <a:fld id="{D12D1628-1B5C-4448-99B4-713841C53C70}" type="slidenum">
              <a:rPr lang="en-US" smtClean="0"/>
              <a:t>25</a:t>
            </a:fld>
            <a:endParaRPr lang="en-US"/>
          </a:p>
        </p:txBody>
      </p:sp>
    </p:spTree>
    <p:extLst>
      <p:ext uri="{BB962C8B-B14F-4D97-AF65-F5344CB8AC3E}">
        <p14:creationId xmlns:p14="http://schemas.microsoft.com/office/powerpoint/2010/main" val="347878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87" y="0"/>
            <a:ext cx="10344670" cy="1400530"/>
          </a:xfrm>
        </p:spPr>
        <p:txBody>
          <a:bodyPr/>
          <a:lstStyle/>
          <a:p>
            <a:r>
              <a:rPr lang="en-US" sz="3000" smtClean="0"/>
              <a:t>Authoritative_response</a:t>
            </a:r>
            <a:r>
              <a:rPr lang="en-US" sz="3000" dirty="0" smtClean="0"/>
              <a:t> </a:t>
            </a:r>
            <a:r>
              <a:rPr lang="en-US" sz="3000" dirty="0"/>
              <a:t>~ retraction * </a:t>
            </a:r>
            <a:r>
              <a:rPr lang="en-US" sz="3000" dirty="0" err="1"/>
              <a:t>speaker_gender</a:t>
            </a:r>
            <a:r>
              <a:rPr lang="en-US" sz="3000" dirty="0"/>
              <a:t> * </a:t>
            </a:r>
            <a:r>
              <a:rPr lang="en-US" sz="3000" dirty="0" err="1"/>
              <a:t>participant_gender</a:t>
            </a:r>
            <a:r>
              <a:rPr lang="en-US" sz="3000" dirty="0"/>
              <a:t> + (1|participant) + (1|speaker)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957" y="1162319"/>
            <a:ext cx="9144000" cy="5486400"/>
          </a:xfrm>
          <a:prstGeom prst="rect">
            <a:avLst/>
          </a:prstGeom>
          <a:solidFill>
            <a:schemeClr val="tx1"/>
          </a:solidFill>
        </p:spPr>
      </p:pic>
      <p:sp>
        <p:nvSpPr>
          <p:cNvPr id="3" name="Slide Number Placeholder 2"/>
          <p:cNvSpPr>
            <a:spLocks noGrp="1"/>
          </p:cNvSpPr>
          <p:nvPr>
            <p:ph type="sldNum" sz="quarter" idx="12"/>
          </p:nvPr>
        </p:nvSpPr>
        <p:spPr/>
        <p:txBody>
          <a:bodyPr/>
          <a:lstStyle/>
          <a:p>
            <a:fld id="{D12D1628-1B5C-4448-99B4-713841C53C70}" type="slidenum">
              <a:rPr lang="en-US" smtClean="0"/>
              <a:t>26</a:t>
            </a:fld>
            <a:endParaRPr lang="en-US"/>
          </a:p>
        </p:txBody>
      </p:sp>
    </p:spTree>
    <p:extLst>
      <p:ext uri="{BB962C8B-B14F-4D97-AF65-F5344CB8AC3E}">
        <p14:creationId xmlns:p14="http://schemas.microsoft.com/office/powerpoint/2010/main" val="1021086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26" y="-13104"/>
            <a:ext cx="10092266" cy="1400530"/>
          </a:xfrm>
        </p:spPr>
        <p:txBody>
          <a:bodyPr/>
          <a:lstStyle/>
          <a:p>
            <a:r>
              <a:rPr lang="en-US" sz="3000" dirty="0" err="1"/>
              <a:t>Age_response</a:t>
            </a:r>
            <a:r>
              <a:rPr lang="en-US" sz="3000" dirty="0"/>
              <a:t> ~ retraction * </a:t>
            </a:r>
            <a:r>
              <a:rPr lang="en-US" sz="3000" dirty="0" err="1"/>
              <a:t>speaker_gender</a:t>
            </a:r>
            <a:r>
              <a:rPr lang="en-US" sz="3000" dirty="0"/>
              <a:t> * </a:t>
            </a:r>
            <a:r>
              <a:rPr lang="en-US" sz="3000" dirty="0" err="1"/>
              <a:t>participant_gender</a:t>
            </a:r>
            <a:r>
              <a:rPr lang="en-US" sz="3000" dirty="0"/>
              <a:t> + (1|participant) + (1|speaker)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17124"/>
            <a:ext cx="10972800" cy="5486400"/>
          </a:xfrm>
          <a:prstGeom prst="rect">
            <a:avLst/>
          </a:prstGeom>
          <a:solidFill>
            <a:schemeClr val="tx1"/>
          </a:solidFill>
        </p:spPr>
      </p:pic>
      <p:sp>
        <p:nvSpPr>
          <p:cNvPr id="3" name="Slide Number Placeholder 2"/>
          <p:cNvSpPr>
            <a:spLocks noGrp="1"/>
          </p:cNvSpPr>
          <p:nvPr>
            <p:ph type="sldNum" sz="quarter" idx="12"/>
          </p:nvPr>
        </p:nvSpPr>
        <p:spPr/>
        <p:txBody>
          <a:bodyPr/>
          <a:lstStyle/>
          <a:p>
            <a:fld id="{D12D1628-1B5C-4448-99B4-713841C53C70}" type="slidenum">
              <a:rPr lang="en-US" smtClean="0"/>
              <a:t>27</a:t>
            </a:fld>
            <a:endParaRPr lang="en-US"/>
          </a:p>
        </p:txBody>
      </p:sp>
    </p:spTree>
    <p:extLst>
      <p:ext uri="{BB962C8B-B14F-4D97-AF65-F5344CB8AC3E}">
        <p14:creationId xmlns:p14="http://schemas.microsoft.com/office/powerpoint/2010/main" val="2134057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91" y="0"/>
            <a:ext cx="10092266" cy="1400530"/>
          </a:xfrm>
        </p:spPr>
        <p:txBody>
          <a:bodyPr/>
          <a:lstStyle/>
          <a:p>
            <a:r>
              <a:rPr lang="en-US" sz="3000" dirty="0" err="1" smtClean="0"/>
              <a:t>Friendly_response</a:t>
            </a:r>
            <a:r>
              <a:rPr lang="en-US" sz="3000" dirty="0" smtClean="0"/>
              <a:t> </a:t>
            </a:r>
            <a:r>
              <a:rPr lang="en-US" sz="3000" dirty="0"/>
              <a:t>~ retraction * </a:t>
            </a:r>
            <a:r>
              <a:rPr lang="en-US" sz="3000" dirty="0" err="1"/>
              <a:t>speaker_gender</a:t>
            </a:r>
            <a:r>
              <a:rPr lang="en-US" sz="3000" dirty="0"/>
              <a:t> * </a:t>
            </a:r>
            <a:r>
              <a:rPr lang="en-US" sz="3000" dirty="0" err="1"/>
              <a:t>participant_gender</a:t>
            </a:r>
            <a:r>
              <a:rPr lang="en-US" sz="3000" dirty="0"/>
              <a:t> + (1|participant) + (1|speaker)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29553"/>
            <a:ext cx="10972800" cy="5486400"/>
          </a:xfrm>
          <a:prstGeom prst="rect">
            <a:avLst/>
          </a:prstGeom>
          <a:solidFill>
            <a:schemeClr val="tx1"/>
          </a:solidFill>
        </p:spPr>
      </p:pic>
      <p:sp>
        <p:nvSpPr>
          <p:cNvPr id="3" name="Slide Number Placeholder 2"/>
          <p:cNvSpPr>
            <a:spLocks noGrp="1"/>
          </p:cNvSpPr>
          <p:nvPr>
            <p:ph type="sldNum" sz="quarter" idx="12"/>
          </p:nvPr>
        </p:nvSpPr>
        <p:spPr/>
        <p:txBody>
          <a:bodyPr/>
          <a:lstStyle/>
          <a:p>
            <a:fld id="{D12D1628-1B5C-4448-99B4-713841C53C70}" type="slidenum">
              <a:rPr lang="en-US" smtClean="0"/>
              <a:t>28</a:t>
            </a:fld>
            <a:endParaRPr lang="en-US"/>
          </a:p>
        </p:txBody>
      </p:sp>
    </p:spTree>
    <p:extLst>
      <p:ext uri="{BB962C8B-B14F-4D97-AF65-F5344CB8AC3E}">
        <p14:creationId xmlns:p14="http://schemas.microsoft.com/office/powerpoint/2010/main" val="209466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correlates of TRAP-backing</a:t>
            </a:r>
            <a:endParaRPr lang="en-US" dirty="0"/>
          </a:p>
        </p:txBody>
      </p:sp>
      <p:sp>
        <p:nvSpPr>
          <p:cNvPr id="3" name="Content Placeholder 2"/>
          <p:cNvSpPr>
            <a:spLocks noGrp="1"/>
          </p:cNvSpPr>
          <p:nvPr>
            <p:ph idx="1"/>
          </p:nvPr>
        </p:nvSpPr>
        <p:spPr>
          <a:xfrm>
            <a:off x="1103312" y="1611824"/>
            <a:ext cx="8946541" cy="5005952"/>
          </a:xfrm>
        </p:spPr>
        <p:txBody>
          <a:bodyPr>
            <a:normAutofit/>
          </a:bodyPr>
          <a:lstStyle/>
          <a:p>
            <a:r>
              <a:rPr lang="en-US" dirty="0" smtClean="0"/>
              <a:t>Link between TRAP-backing and personae/traits</a:t>
            </a:r>
          </a:p>
          <a:p>
            <a:pPr lvl="1"/>
            <a:r>
              <a:rPr lang="en-US" dirty="0"/>
              <a:t>Formality, </a:t>
            </a:r>
            <a:r>
              <a:rPr lang="en-US" dirty="0" smtClean="0"/>
              <a:t>Britishness </a:t>
            </a:r>
            <a:r>
              <a:rPr lang="en-US" dirty="0"/>
              <a:t>(</a:t>
            </a:r>
            <a:r>
              <a:rPr lang="en-US" dirty="0" err="1"/>
              <a:t>Podesva</a:t>
            </a:r>
            <a:r>
              <a:rPr lang="en-US" dirty="0"/>
              <a:t> et al. </a:t>
            </a:r>
            <a:r>
              <a:rPr lang="en-US" dirty="0" smtClean="0"/>
              <a:t>2012)</a:t>
            </a:r>
          </a:p>
          <a:p>
            <a:pPr lvl="1"/>
            <a:r>
              <a:rPr lang="en-US" dirty="0"/>
              <a:t>Valley Girl (</a:t>
            </a:r>
            <a:r>
              <a:rPr lang="en-US" dirty="0" err="1"/>
              <a:t>D’Onofrio</a:t>
            </a:r>
            <a:r>
              <a:rPr lang="en-US" dirty="0"/>
              <a:t> 2015a)</a:t>
            </a:r>
          </a:p>
          <a:p>
            <a:pPr lvl="1"/>
            <a:r>
              <a:rPr lang="en-US" dirty="0"/>
              <a:t>Business Professional (</a:t>
            </a:r>
            <a:r>
              <a:rPr lang="en-US" dirty="0" err="1"/>
              <a:t>D’Onofrio</a:t>
            </a:r>
            <a:r>
              <a:rPr lang="en-US" dirty="0"/>
              <a:t> 2015b)</a:t>
            </a:r>
          </a:p>
          <a:p>
            <a:pPr lvl="1"/>
            <a:r>
              <a:rPr lang="en-US" dirty="0"/>
              <a:t>In opposition to stigmatized regional features (</a:t>
            </a:r>
            <a:r>
              <a:rPr lang="en-US" dirty="0" err="1"/>
              <a:t>D’Onofrio</a:t>
            </a:r>
            <a:r>
              <a:rPr lang="en-US" dirty="0"/>
              <a:t> 2016</a:t>
            </a:r>
            <a:r>
              <a:rPr lang="en-US" dirty="0" smtClean="0"/>
              <a:t>)</a:t>
            </a:r>
          </a:p>
          <a:p>
            <a:pPr lvl="1"/>
            <a:r>
              <a:rPr lang="en-US" dirty="0" err="1" smtClean="0"/>
              <a:t>Californianness</a:t>
            </a:r>
            <a:r>
              <a:rPr lang="en-US" dirty="0"/>
              <a:t>, Valley </a:t>
            </a:r>
            <a:r>
              <a:rPr lang="en-US" dirty="0" err="1"/>
              <a:t>Girlness</a:t>
            </a:r>
            <a:r>
              <a:rPr lang="en-US" dirty="0"/>
              <a:t>, </a:t>
            </a:r>
            <a:r>
              <a:rPr lang="en-US" dirty="0" smtClean="0"/>
              <a:t>confidence (</a:t>
            </a:r>
            <a:r>
              <a:rPr lang="en-US" dirty="0"/>
              <a:t>Villarreal </a:t>
            </a:r>
            <a:r>
              <a:rPr lang="en-US" dirty="0" smtClean="0"/>
              <a:t>2018)</a:t>
            </a:r>
          </a:p>
        </p:txBody>
      </p:sp>
      <p:sp>
        <p:nvSpPr>
          <p:cNvPr id="4" name="Slide Number Placeholder 3"/>
          <p:cNvSpPr>
            <a:spLocks noGrp="1"/>
          </p:cNvSpPr>
          <p:nvPr>
            <p:ph type="sldNum" sz="quarter" idx="12"/>
          </p:nvPr>
        </p:nvSpPr>
        <p:spPr/>
        <p:txBody>
          <a:bodyPr/>
          <a:lstStyle/>
          <a:p>
            <a:fld id="{D12D1628-1B5C-4448-99B4-713841C53C70}" type="slidenum">
              <a:rPr lang="en-US" smtClean="0"/>
              <a:t>2</a:t>
            </a:fld>
            <a:endParaRPr lang="en-US"/>
          </a:p>
        </p:txBody>
      </p:sp>
    </p:spTree>
    <p:extLst>
      <p:ext uri="{BB962C8B-B14F-4D97-AF65-F5344CB8AC3E}">
        <p14:creationId xmlns:p14="http://schemas.microsoft.com/office/powerpoint/2010/main" val="329520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87" y="0"/>
            <a:ext cx="10344670" cy="1400530"/>
          </a:xfrm>
        </p:spPr>
        <p:txBody>
          <a:bodyPr/>
          <a:lstStyle/>
          <a:p>
            <a:r>
              <a:rPr lang="en-US" sz="3000" smtClean="0"/>
              <a:t>Authoritative_response</a:t>
            </a:r>
            <a:r>
              <a:rPr lang="en-US" sz="3000" dirty="0" smtClean="0"/>
              <a:t> </a:t>
            </a:r>
            <a:r>
              <a:rPr lang="en-US" sz="3000" dirty="0"/>
              <a:t>~ retraction * </a:t>
            </a:r>
            <a:r>
              <a:rPr lang="en-US" sz="3000" dirty="0" err="1"/>
              <a:t>speaker_gender</a:t>
            </a:r>
            <a:r>
              <a:rPr lang="en-US" sz="3000" dirty="0"/>
              <a:t> * </a:t>
            </a:r>
            <a:r>
              <a:rPr lang="en-US" sz="3000" dirty="0" err="1"/>
              <a:t>participant_gender</a:t>
            </a:r>
            <a:r>
              <a:rPr lang="en-US" sz="3000" dirty="0"/>
              <a:t> + (1|participant) + (1|speaker)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17121"/>
            <a:ext cx="10972800" cy="5486400"/>
          </a:xfrm>
          <a:prstGeom prst="rect">
            <a:avLst/>
          </a:prstGeom>
          <a:solidFill>
            <a:schemeClr val="tx1"/>
          </a:solidFill>
        </p:spPr>
      </p:pic>
      <p:sp>
        <p:nvSpPr>
          <p:cNvPr id="4" name="Slide Number Placeholder 3"/>
          <p:cNvSpPr>
            <a:spLocks noGrp="1"/>
          </p:cNvSpPr>
          <p:nvPr>
            <p:ph type="sldNum" sz="quarter" idx="12"/>
          </p:nvPr>
        </p:nvSpPr>
        <p:spPr/>
        <p:txBody>
          <a:bodyPr/>
          <a:lstStyle/>
          <a:p>
            <a:fld id="{D12D1628-1B5C-4448-99B4-713841C53C70}" type="slidenum">
              <a:rPr lang="en-US" smtClean="0"/>
              <a:t>29</a:t>
            </a:fld>
            <a:endParaRPr lang="en-US"/>
          </a:p>
        </p:txBody>
      </p:sp>
    </p:spTree>
    <p:extLst>
      <p:ext uri="{BB962C8B-B14F-4D97-AF65-F5344CB8AC3E}">
        <p14:creationId xmlns:p14="http://schemas.microsoft.com/office/powerpoint/2010/main" val="1329611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Qualitative questions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111" y="1314328"/>
            <a:ext cx="4774696" cy="477469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358" y="1314328"/>
            <a:ext cx="4831506" cy="4831506"/>
          </a:xfrm>
          <a:prstGeom prst="rect">
            <a:avLst/>
          </a:prstGeom>
        </p:spPr>
      </p:pic>
      <p:sp>
        <p:nvSpPr>
          <p:cNvPr id="3" name="Slide Number Placeholder 2"/>
          <p:cNvSpPr>
            <a:spLocks noGrp="1"/>
          </p:cNvSpPr>
          <p:nvPr>
            <p:ph type="sldNum" sz="quarter" idx="12"/>
          </p:nvPr>
        </p:nvSpPr>
        <p:spPr/>
        <p:txBody>
          <a:bodyPr/>
          <a:lstStyle/>
          <a:p>
            <a:fld id="{D12D1628-1B5C-4448-99B4-713841C53C70}" type="slidenum">
              <a:rPr lang="en-US" smtClean="0"/>
              <a:t>30</a:t>
            </a:fld>
            <a:endParaRPr lang="en-US"/>
          </a:p>
        </p:txBody>
      </p:sp>
    </p:spTree>
    <p:extLst>
      <p:ext uri="{BB962C8B-B14F-4D97-AF65-F5344CB8AC3E}">
        <p14:creationId xmlns:p14="http://schemas.microsoft.com/office/powerpoint/2010/main" val="1570026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a:t>Age ~ </a:t>
            </a:r>
            <a:r>
              <a:rPr lang="en-US" dirty="0" smtClean="0"/>
              <a:t>region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22862"/>
            <a:ext cx="10972800" cy="5486400"/>
          </a:xfrm>
          <a:prstGeom prst="rect">
            <a:avLst/>
          </a:prstGeom>
        </p:spPr>
      </p:pic>
      <p:sp>
        <p:nvSpPr>
          <p:cNvPr id="3" name="Slide Number Placeholder 2"/>
          <p:cNvSpPr>
            <a:spLocks noGrp="1"/>
          </p:cNvSpPr>
          <p:nvPr>
            <p:ph type="sldNum" sz="quarter" idx="12"/>
          </p:nvPr>
        </p:nvSpPr>
        <p:spPr/>
        <p:txBody>
          <a:bodyPr/>
          <a:lstStyle/>
          <a:p>
            <a:fld id="{D12D1628-1B5C-4448-99B4-713841C53C70}" type="slidenum">
              <a:rPr lang="en-US" smtClean="0"/>
              <a:t>31</a:t>
            </a:fld>
            <a:endParaRPr lang="en-US"/>
          </a:p>
        </p:txBody>
      </p:sp>
    </p:spTree>
    <p:extLst>
      <p:ext uri="{BB962C8B-B14F-4D97-AF65-F5344CB8AC3E}">
        <p14:creationId xmlns:p14="http://schemas.microsoft.com/office/powerpoint/2010/main" val="1336683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a:t>Age ~ </a:t>
            </a:r>
            <a:r>
              <a:rPr lang="en-US" dirty="0" err="1"/>
              <a:t>ppt_gender</a:t>
            </a:r>
            <a:r>
              <a:rPr lang="en-US" dirty="0"/>
              <a:t> + </a:t>
            </a:r>
            <a:r>
              <a:rPr lang="en-US" dirty="0" err="1"/>
              <a:t>speaker_gender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38199"/>
            <a:ext cx="10972800" cy="5486400"/>
          </a:xfrm>
          <a:prstGeom prst="rect">
            <a:avLst/>
          </a:prstGeom>
        </p:spPr>
      </p:pic>
      <p:sp>
        <p:nvSpPr>
          <p:cNvPr id="3" name="Slide Number Placeholder 2"/>
          <p:cNvSpPr>
            <a:spLocks noGrp="1"/>
          </p:cNvSpPr>
          <p:nvPr>
            <p:ph type="sldNum" sz="quarter" idx="12"/>
          </p:nvPr>
        </p:nvSpPr>
        <p:spPr/>
        <p:txBody>
          <a:bodyPr/>
          <a:lstStyle/>
          <a:p>
            <a:fld id="{D12D1628-1B5C-4448-99B4-713841C53C70}" type="slidenum">
              <a:rPr lang="en-US" smtClean="0"/>
              <a:t>32</a:t>
            </a:fld>
            <a:endParaRPr lang="en-US"/>
          </a:p>
        </p:txBody>
      </p:sp>
    </p:spTree>
    <p:extLst>
      <p:ext uri="{BB962C8B-B14F-4D97-AF65-F5344CB8AC3E}">
        <p14:creationId xmlns:p14="http://schemas.microsoft.com/office/powerpoint/2010/main" val="818380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Friendly ~ </a:t>
            </a:r>
            <a:r>
              <a:rPr lang="en-US" dirty="0" err="1"/>
              <a:t>ppt_gender</a:t>
            </a:r>
            <a:r>
              <a:rPr lang="en-US" dirty="0"/>
              <a:t> + </a:t>
            </a:r>
            <a:r>
              <a:rPr lang="en-US" dirty="0" err="1" smtClean="0"/>
              <a:t>spkr_gender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72066"/>
            <a:ext cx="10972800" cy="5486400"/>
          </a:xfrm>
          <a:prstGeom prst="rect">
            <a:avLst/>
          </a:prstGeom>
        </p:spPr>
      </p:pic>
      <p:sp>
        <p:nvSpPr>
          <p:cNvPr id="4" name="Slide Number Placeholder 3"/>
          <p:cNvSpPr>
            <a:spLocks noGrp="1"/>
          </p:cNvSpPr>
          <p:nvPr>
            <p:ph type="sldNum" sz="quarter" idx="12"/>
          </p:nvPr>
        </p:nvSpPr>
        <p:spPr/>
        <p:txBody>
          <a:bodyPr/>
          <a:lstStyle/>
          <a:p>
            <a:fld id="{D12D1628-1B5C-4448-99B4-713841C53C70}" type="slidenum">
              <a:rPr lang="en-US" smtClean="0"/>
              <a:t>33</a:t>
            </a:fld>
            <a:endParaRPr lang="en-US"/>
          </a:p>
        </p:txBody>
      </p:sp>
    </p:spTree>
    <p:extLst>
      <p:ext uri="{BB962C8B-B14F-4D97-AF65-F5344CB8AC3E}">
        <p14:creationId xmlns:p14="http://schemas.microsoft.com/office/powerpoint/2010/main" val="2030914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104" y="0"/>
            <a:ext cx="10258956"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Friendly ~ region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72066"/>
            <a:ext cx="10972800" cy="5486400"/>
          </a:xfrm>
          <a:prstGeom prst="rect">
            <a:avLst/>
          </a:prstGeom>
        </p:spPr>
      </p:pic>
      <p:sp>
        <p:nvSpPr>
          <p:cNvPr id="2" name="Slide Number Placeholder 1"/>
          <p:cNvSpPr>
            <a:spLocks noGrp="1"/>
          </p:cNvSpPr>
          <p:nvPr>
            <p:ph type="sldNum" sz="quarter" idx="12"/>
          </p:nvPr>
        </p:nvSpPr>
        <p:spPr/>
        <p:txBody>
          <a:bodyPr/>
          <a:lstStyle/>
          <a:p>
            <a:fld id="{D12D1628-1B5C-4448-99B4-713841C53C70}" type="slidenum">
              <a:rPr lang="en-US" smtClean="0"/>
              <a:t>34</a:t>
            </a:fld>
            <a:endParaRPr lang="en-US"/>
          </a:p>
        </p:txBody>
      </p:sp>
    </p:spTree>
    <p:extLst>
      <p:ext uri="{BB962C8B-B14F-4D97-AF65-F5344CB8AC3E}">
        <p14:creationId xmlns:p14="http://schemas.microsoft.com/office/powerpoint/2010/main" val="1467890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Authoritative ~ </a:t>
            </a:r>
            <a:r>
              <a:rPr lang="en-US" dirty="0" err="1" smtClean="0"/>
              <a:t>spkr_gndr</a:t>
            </a:r>
            <a:r>
              <a:rPr lang="en-US" dirty="0" smtClean="0"/>
              <a:t> + </a:t>
            </a:r>
            <a:r>
              <a:rPr lang="en-US" dirty="0" err="1" smtClean="0"/>
              <a:t>ppt_gndr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55133"/>
            <a:ext cx="10972800" cy="5486400"/>
          </a:xfrm>
          <a:prstGeom prst="rect">
            <a:avLst/>
          </a:prstGeom>
        </p:spPr>
      </p:pic>
      <p:sp>
        <p:nvSpPr>
          <p:cNvPr id="4" name="Slide Number Placeholder 3"/>
          <p:cNvSpPr>
            <a:spLocks noGrp="1"/>
          </p:cNvSpPr>
          <p:nvPr>
            <p:ph type="sldNum" sz="quarter" idx="12"/>
          </p:nvPr>
        </p:nvSpPr>
        <p:spPr/>
        <p:txBody>
          <a:bodyPr/>
          <a:lstStyle/>
          <a:p>
            <a:fld id="{D12D1628-1B5C-4448-99B4-713841C53C70}" type="slidenum">
              <a:rPr lang="en-US" smtClean="0"/>
              <a:t>35</a:t>
            </a:fld>
            <a:endParaRPr lang="en-US"/>
          </a:p>
        </p:txBody>
      </p:sp>
    </p:spTree>
    <p:extLst>
      <p:ext uri="{BB962C8B-B14F-4D97-AF65-F5344CB8AC3E}">
        <p14:creationId xmlns:p14="http://schemas.microsoft.com/office/powerpoint/2010/main" val="300250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Authoritative ~ region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72066"/>
            <a:ext cx="10972800" cy="5486400"/>
          </a:xfrm>
          <a:prstGeom prst="rect">
            <a:avLst/>
          </a:prstGeom>
        </p:spPr>
      </p:pic>
      <p:sp>
        <p:nvSpPr>
          <p:cNvPr id="3" name="Slide Number Placeholder 2"/>
          <p:cNvSpPr>
            <a:spLocks noGrp="1"/>
          </p:cNvSpPr>
          <p:nvPr>
            <p:ph type="sldNum" sz="quarter" idx="12"/>
          </p:nvPr>
        </p:nvSpPr>
        <p:spPr/>
        <p:txBody>
          <a:bodyPr/>
          <a:lstStyle/>
          <a:p>
            <a:fld id="{D12D1628-1B5C-4448-99B4-713841C53C70}" type="slidenum">
              <a:rPr lang="en-US" smtClean="0"/>
              <a:t>36</a:t>
            </a:fld>
            <a:endParaRPr lang="en-US"/>
          </a:p>
        </p:txBody>
      </p:sp>
    </p:spTree>
    <p:extLst>
      <p:ext uri="{BB962C8B-B14F-4D97-AF65-F5344CB8AC3E}">
        <p14:creationId xmlns:p14="http://schemas.microsoft.com/office/powerpoint/2010/main" val="1873890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Authoritative ~ region + </a:t>
            </a:r>
            <a:r>
              <a:rPr lang="en-US" dirty="0" err="1" smtClean="0"/>
              <a:t>spkr_gender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05933"/>
            <a:ext cx="10972800" cy="5486400"/>
          </a:xfrm>
          <a:prstGeom prst="rect">
            <a:avLst/>
          </a:prstGeom>
        </p:spPr>
      </p:pic>
      <p:sp>
        <p:nvSpPr>
          <p:cNvPr id="4" name="Slide Number Placeholder 3"/>
          <p:cNvSpPr>
            <a:spLocks noGrp="1"/>
          </p:cNvSpPr>
          <p:nvPr>
            <p:ph type="sldNum" sz="quarter" idx="12"/>
          </p:nvPr>
        </p:nvSpPr>
        <p:spPr/>
        <p:txBody>
          <a:bodyPr/>
          <a:lstStyle/>
          <a:p>
            <a:fld id="{D12D1628-1B5C-4448-99B4-713841C53C70}" type="slidenum">
              <a:rPr lang="en-US" smtClean="0"/>
              <a:t>37</a:t>
            </a:fld>
            <a:endParaRPr lang="en-US"/>
          </a:p>
        </p:txBody>
      </p:sp>
    </p:spTree>
    <p:extLst>
      <p:ext uri="{BB962C8B-B14F-4D97-AF65-F5344CB8AC3E}">
        <p14:creationId xmlns:p14="http://schemas.microsoft.com/office/powerpoint/2010/main" val="1626135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Age ~ Authoritative, F listener / F speaker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637" y="1205915"/>
            <a:ext cx="5080176" cy="50801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08" y="1205915"/>
            <a:ext cx="5080176" cy="5080176"/>
          </a:xfrm>
          <a:prstGeom prst="rect">
            <a:avLst/>
          </a:prstGeom>
        </p:spPr>
      </p:pic>
      <p:sp>
        <p:nvSpPr>
          <p:cNvPr id="4" name="Slide Number Placeholder 3"/>
          <p:cNvSpPr>
            <a:spLocks noGrp="1"/>
          </p:cNvSpPr>
          <p:nvPr>
            <p:ph type="sldNum" sz="quarter" idx="12"/>
          </p:nvPr>
        </p:nvSpPr>
        <p:spPr/>
        <p:txBody>
          <a:bodyPr/>
          <a:lstStyle/>
          <a:p>
            <a:fld id="{D12D1628-1B5C-4448-99B4-713841C53C70}" type="slidenum">
              <a:rPr lang="en-US" smtClean="0"/>
              <a:t>38</a:t>
            </a:fld>
            <a:endParaRPr lang="en-US"/>
          </a:p>
        </p:txBody>
      </p:sp>
    </p:spTree>
    <p:extLst>
      <p:ext uri="{BB962C8B-B14F-4D97-AF65-F5344CB8AC3E}">
        <p14:creationId xmlns:p14="http://schemas.microsoft.com/office/powerpoint/2010/main" val="1965896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 question</a:t>
            </a:r>
            <a:endParaRPr lang="en-US" dirty="0"/>
          </a:p>
        </p:txBody>
      </p:sp>
      <p:sp>
        <p:nvSpPr>
          <p:cNvPr id="3" name="Content Placeholder 2"/>
          <p:cNvSpPr>
            <a:spLocks noGrp="1"/>
          </p:cNvSpPr>
          <p:nvPr>
            <p:ph idx="1"/>
          </p:nvPr>
        </p:nvSpPr>
        <p:spPr/>
        <p:txBody>
          <a:bodyPr/>
          <a:lstStyle/>
          <a:p>
            <a:r>
              <a:rPr lang="en-US" dirty="0" smtClean="0"/>
              <a:t>What meanings are associated with TRAP-backing in Montréal?</a:t>
            </a:r>
          </a:p>
        </p:txBody>
      </p:sp>
      <p:sp>
        <p:nvSpPr>
          <p:cNvPr id="4" name="Slide Number Placeholder 3"/>
          <p:cNvSpPr>
            <a:spLocks noGrp="1"/>
          </p:cNvSpPr>
          <p:nvPr>
            <p:ph type="sldNum" sz="quarter" idx="12"/>
          </p:nvPr>
        </p:nvSpPr>
        <p:spPr/>
        <p:txBody>
          <a:bodyPr/>
          <a:lstStyle/>
          <a:p>
            <a:fld id="{D12D1628-1B5C-4448-99B4-713841C53C70}" type="slidenum">
              <a:rPr lang="en-US" smtClean="0"/>
              <a:t>3</a:t>
            </a:fld>
            <a:endParaRPr lang="en-US"/>
          </a:p>
        </p:txBody>
      </p:sp>
    </p:spTree>
    <p:extLst>
      <p:ext uri="{BB962C8B-B14F-4D97-AF65-F5344CB8AC3E}">
        <p14:creationId xmlns:p14="http://schemas.microsoft.com/office/powerpoint/2010/main" val="482834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Age ~ Authoritative, F listener / M speaker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842" y="1205914"/>
            <a:ext cx="5080176" cy="50801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38" y="1205915"/>
            <a:ext cx="5080176" cy="5080176"/>
          </a:xfrm>
          <a:prstGeom prst="rect">
            <a:avLst/>
          </a:prstGeom>
        </p:spPr>
      </p:pic>
      <p:sp>
        <p:nvSpPr>
          <p:cNvPr id="3" name="Slide Number Placeholder 2"/>
          <p:cNvSpPr>
            <a:spLocks noGrp="1"/>
          </p:cNvSpPr>
          <p:nvPr>
            <p:ph type="sldNum" sz="quarter" idx="12"/>
          </p:nvPr>
        </p:nvSpPr>
        <p:spPr/>
        <p:txBody>
          <a:bodyPr/>
          <a:lstStyle/>
          <a:p>
            <a:fld id="{D12D1628-1B5C-4448-99B4-713841C53C70}" type="slidenum">
              <a:rPr lang="en-US" smtClean="0"/>
              <a:t>39</a:t>
            </a:fld>
            <a:endParaRPr lang="en-US"/>
          </a:p>
        </p:txBody>
      </p:sp>
    </p:spTree>
    <p:extLst>
      <p:ext uri="{BB962C8B-B14F-4D97-AF65-F5344CB8AC3E}">
        <p14:creationId xmlns:p14="http://schemas.microsoft.com/office/powerpoint/2010/main" val="1794499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Age ~ Authoritative, M listener / F speaker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531" y="1172109"/>
            <a:ext cx="5113982" cy="51139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04" y="1172109"/>
            <a:ext cx="5113982" cy="5113982"/>
          </a:xfrm>
          <a:prstGeom prst="rect">
            <a:avLst/>
          </a:prstGeom>
        </p:spPr>
      </p:pic>
      <p:sp>
        <p:nvSpPr>
          <p:cNvPr id="4" name="Slide Number Placeholder 3"/>
          <p:cNvSpPr>
            <a:spLocks noGrp="1"/>
          </p:cNvSpPr>
          <p:nvPr>
            <p:ph type="sldNum" sz="quarter" idx="12"/>
          </p:nvPr>
        </p:nvSpPr>
        <p:spPr/>
        <p:txBody>
          <a:bodyPr/>
          <a:lstStyle/>
          <a:p>
            <a:fld id="{D12D1628-1B5C-4448-99B4-713841C53C70}" type="slidenum">
              <a:rPr lang="en-US" smtClean="0"/>
              <a:t>40</a:t>
            </a:fld>
            <a:endParaRPr lang="en-US"/>
          </a:p>
        </p:txBody>
      </p:sp>
    </p:spTree>
    <p:extLst>
      <p:ext uri="{BB962C8B-B14F-4D97-AF65-F5344CB8AC3E}">
        <p14:creationId xmlns:p14="http://schemas.microsoft.com/office/powerpoint/2010/main" val="889547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04" y="0"/>
            <a:ext cx="10258956" cy="1400530"/>
          </a:xfrm>
        </p:spPr>
        <p:txBody>
          <a:bodyPr/>
          <a:lstStyle/>
          <a:p>
            <a:r>
              <a:rPr lang="en-US" dirty="0" smtClean="0"/>
              <a:t>Age ~ Authoritative, M listener / M speaker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032" y="1171650"/>
            <a:ext cx="5085791" cy="50857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04" y="1171649"/>
            <a:ext cx="5085791" cy="5085791"/>
          </a:xfrm>
          <a:prstGeom prst="rect">
            <a:avLst/>
          </a:prstGeom>
        </p:spPr>
      </p:pic>
      <p:sp>
        <p:nvSpPr>
          <p:cNvPr id="3" name="Slide Number Placeholder 2"/>
          <p:cNvSpPr>
            <a:spLocks noGrp="1"/>
          </p:cNvSpPr>
          <p:nvPr>
            <p:ph type="sldNum" sz="quarter" idx="12"/>
          </p:nvPr>
        </p:nvSpPr>
        <p:spPr/>
        <p:txBody>
          <a:bodyPr/>
          <a:lstStyle/>
          <a:p>
            <a:fld id="{D12D1628-1B5C-4448-99B4-713841C53C70}" type="slidenum">
              <a:rPr lang="en-US" smtClean="0"/>
              <a:t>41</a:t>
            </a:fld>
            <a:endParaRPr lang="en-US"/>
          </a:p>
        </p:txBody>
      </p:sp>
    </p:spTree>
    <p:extLst>
      <p:ext uri="{BB962C8B-B14F-4D97-AF65-F5344CB8AC3E}">
        <p14:creationId xmlns:p14="http://schemas.microsoft.com/office/powerpoint/2010/main" val="1997804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sample – Montréal</a:t>
            </a:r>
            <a:endParaRPr lang="en-US" dirty="0"/>
          </a:p>
        </p:txBody>
      </p:sp>
      <p:sp>
        <p:nvSpPr>
          <p:cNvPr id="3" name="Content Placeholder 2"/>
          <p:cNvSpPr>
            <a:spLocks noGrp="1"/>
          </p:cNvSpPr>
          <p:nvPr>
            <p:ph idx="1"/>
          </p:nvPr>
        </p:nvSpPr>
        <p:spPr/>
        <p:txBody>
          <a:bodyPr/>
          <a:lstStyle/>
          <a:p>
            <a:r>
              <a:rPr lang="en-US" dirty="0" smtClean="0"/>
              <a:t>39 F, 13 M </a:t>
            </a:r>
          </a:p>
          <a:p>
            <a:r>
              <a:rPr lang="en-US" dirty="0" smtClean="0"/>
              <a:t>Ages 18-35, mean = 23.4</a:t>
            </a:r>
          </a:p>
          <a:p>
            <a:r>
              <a:rPr lang="en-US" dirty="0" smtClean="0"/>
              <a:t>All had lived in Montreal since childhood (at least 17 years)</a:t>
            </a:r>
          </a:p>
          <a:p>
            <a:r>
              <a:rPr lang="en-US" dirty="0"/>
              <a:t>English as first or home </a:t>
            </a:r>
            <a:r>
              <a:rPr lang="en-US" dirty="0" smtClean="0"/>
              <a:t>language</a:t>
            </a:r>
          </a:p>
          <a:p>
            <a:r>
              <a:rPr lang="en-US" dirty="0" smtClean="0"/>
              <a:t>Mostly undergrad and graduate students</a:t>
            </a:r>
          </a:p>
        </p:txBody>
      </p:sp>
      <p:sp>
        <p:nvSpPr>
          <p:cNvPr id="4" name="Slide Number Placeholder 3"/>
          <p:cNvSpPr>
            <a:spLocks noGrp="1"/>
          </p:cNvSpPr>
          <p:nvPr>
            <p:ph type="sldNum" sz="quarter" idx="12"/>
          </p:nvPr>
        </p:nvSpPr>
        <p:spPr/>
        <p:txBody>
          <a:bodyPr/>
          <a:lstStyle/>
          <a:p>
            <a:fld id="{D12D1628-1B5C-4448-99B4-713841C53C70}" type="slidenum">
              <a:rPr lang="en-US" smtClean="0"/>
              <a:t>4</a:t>
            </a:fld>
            <a:endParaRPr lang="en-US"/>
          </a:p>
        </p:txBody>
      </p:sp>
    </p:spTree>
    <p:extLst>
      <p:ext uri="{BB962C8B-B14F-4D97-AF65-F5344CB8AC3E}">
        <p14:creationId xmlns:p14="http://schemas.microsoft.com/office/powerpoint/2010/main" val="109111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Stimuli</a:t>
            </a:r>
            <a:endParaRPr lang="en-US" dirty="0"/>
          </a:p>
        </p:txBody>
      </p:sp>
      <p:sp>
        <p:nvSpPr>
          <p:cNvPr id="3" name="Content Placeholder 2"/>
          <p:cNvSpPr>
            <a:spLocks noGrp="1"/>
          </p:cNvSpPr>
          <p:nvPr>
            <p:ph idx="1"/>
          </p:nvPr>
        </p:nvSpPr>
        <p:spPr>
          <a:xfrm>
            <a:off x="1103313" y="2052918"/>
            <a:ext cx="7278688" cy="4195481"/>
          </a:xfrm>
        </p:spPr>
        <p:txBody>
          <a:bodyPr/>
          <a:lstStyle/>
          <a:p>
            <a:r>
              <a:rPr lang="en-US" dirty="0" smtClean="0"/>
              <a:t>2 M, 2F talkers recorded from HI, CA, MTL</a:t>
            </a:r>
          </a:p>
          <a:p>
            <a:pPr lvl="1"/>
            <a:r>
              <a:rPr lang="en-US" dirty="0" smtClean="0"/>
              <a:t>2 x 2 x 3 regions = 12 talkers total</a:t>
            </a:r>
          </a:p>
          <a:p>
            <a:r>
              <a:rPr lang="en-US" dirty="0" smtClean="0"/>
              <a:t>Retracted vs. </a:t>
            </a:r>
            <a:r>
              <a:rPr lang="en-US" dirty="0" err="1" smtClean="0"/>
              <a:t>unretracted</a:t>
            </a:r>
            <a:r>
              <a:rPr lang="en-US" dirty="0" smtClean="0"/>
              <a:t> guise for each /</a:t>
            </a:r>
            <a:r>
              <a:rPr lang="en-US" dirty="0" err="1" smtClean="0">
                <a:latin typeface="Times" charset="0"/>
                <a:ea typeface="Times" charset="0"/>
                <a:cs typeface="Times" charset="0"/>
              </a:rPr>
              <a:t>æ</a:t>
            </a:r>
            <a:r>
              <a:rPr lang="en-US" dirty="0" smtClean="0"/>
              <a:t>/ vowel resynthesized in </a:t>
            </a:r>
            <a:r>
              <a:rPr lang="en-US" dirty="0" err="1" smtClean="0"/>
              <a:t>Praat</a:t>
            </a:r>
            <a:endParaRPr lang="en-US" dirty="0" smtClean="0"/>
          </a:p>
          <a:p>
            <a:r>
              <a:rPr lang="en-US" dirty="0" smtClean="0"/>
              <a:t>12 fillers recorded (talkers ≠ HI, CA, MTL)</a:t>
            </a:r>
          </a:p>
          <a:p>
            <a:pPr lvl="1"/>
            <a:r>
              <a:rPr lang="en-US" dirty="0" smtClean="0"/>
              <a:t>Presented without </a:t>
            </a:r>
            <a:r>
              <a:rPr lang="en-US" dirty="0" err="1" smtClean="0"/>
              <a:t>resynthesis</a:t>
            </a:r>
            <a:endParaRPr lang="en-US" dirty="0"/>
          </a:p>
        </p:txBody>
      </p:sp>
      <p:sp>
        <p:nvSpPr>
          <p:cNvPr id="8" name="Slide Number Placeholder 7"/>
          <p:cNvSpPr>
            <a:spLocks noGrp="1"/>
          </p:cNvSpPr>
          <p:nvPr>
            <p:ph type="sldNum" sz="quarter" idx="12"/>
          </p:nvPr>
        </p:nvSpPr>
        <p:spPr/>
        <p:txBody>
          <a:bodyPr/>
          <a:lstStyle/>
          <a:p>
            <a:fld id="{D12D1628-1B5C-4448-99B4-713841C53C70}" type="slidenum">
              <a:rPr lang="en-US" smtClean="0"/>
              <a:t>5</a:t>
            </a:fld>
            <a:endParaRPr lang="en-US"/>
          </a:p>
        </p:txBody>
      </p:sp>
    </p:spTree>
    <p:extLst>
      <p:ext uri="{BB962C8B-B14F-4D97-AF65-F5344CB8AC3E}">
        <p14:creationId xmlns:p14="http://schemas.microsoft.com/office/powerpoint/2010/main" val="1243407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Stimuli</a:t>
            </a:r>
            <a:endParaRPr lang="en-US" dirty="0"/>
          </a:p>
        </p:txBody>
      </p:sp>
      <p:sp>
        <p:nvSpPr>
          <p:cNvPr id="3" name="Content Placeholder 2"/>
          <p:cNvSpPr>
            <a:spLocks noGrp="1"/>
          </p:cNvSpPr>
          <p:nvPr>
            <p:ph idx="1"/>
          </p:nvPr>
        </p:nvSpPr>
        <p:spPr>
          <a:xfrm>
            <a:off x="2304368" y="1417321"/>
            <a:ext cx="6727460" cy="2648660"/>
          </a:xfrm>
        </p:spPr>
        <p:txBody>
          <a:bodyPr/>
          <a:lstStyle/>
          <a:p>
            <a:pPr marL="0" indent="0" algn="ctr">
              <a:buNone/>
            </a:pPr>
            <a:endParaRPr lang="en-US" b="1" dirty="0" smtClean="0"/>
          </a:p>
          <a:p>
            <a:pPr marL="0" indent="0" algn="ctr">
              <a:buNone/>
            </a:pPr>
            <a:r>
              <a:rPr lang="en-US" dirty="0" err="1" smtClean="0"/>
              <a:t>Unretracted</a:t>
            </a:r>
            <a:r>
              <a:rPr lang="en-US" dirty="0" smtClean="0"/>
              <a:t>				</a:t>
            </a:r>
            <a:r>
              <a:rPr lang="en-US" dirty="0"/>
              <a:t>	</a:t>
            </a:r>
            <a:r>
              <a:rPr lang="en-US" dirty="0" smtClean="0"/>
              <a:t>Retracted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4840809"/>
              </p:ext>
            </p:extLst>
          </p:nvPr>
        </p:nvGraphicFramePr>
        <p:xfrm>
          <a:off x="2304368" y="2447606"/>
          <a:ext cx="6727460" cy="3678874"/>
        </p:xfrm>
        <a:graphic>
          <a:graphicData uri="http://schemas.openxmlformats.org/drawingml/2006/table">
            <a:tbl>
              <a:tblPr>
                <a:tableStyleId>{D7AC3CCA-C797-4891-BE02-D94E43425B78}</a:tableStyleId>
              </a:tblPr>
              <a:tblGrid>
                <a:gridCol w="3363730"/>
                <a:gridCol w="3363730"/>
              </a:tblGrid>
              <a:tr h="1839437">
                <a:tc>
                  <a:txBody>
                    <a:bodyPr/>
                    <a:lstStyle/>
                    <a:p>
                      <a:endParaRPr lang="en-US" dirty="0"/>
                    </a:p>
                  </a:txBody>
                  <a:tcPr/>
                </a:tc>
                <a:tc>
                  <a:txBody>
                    <a:bodyPr/>
                    <a:lstStyle/>
                    <a:p>
                      <a:endParaRPr lang="en-US" dirty="0"/>
                    </a:p>
                  </a:txBody>
                  <a:tcPr/>
                </a:tc>
              </a:tr>
              <a:tr h="1839437">
                <a:tc>
                  <a:txBody>
                    <a:bodyPr/>
                    <a:lstStyle/>
                    <a:p>
                      <a:endParaRPr lang="en-US" dirty="0"/>
                    </a:p>
                  </a:txBody>
                  <a:tcPr/>
                </a:tc>
                <a:tc>
                  <a:txBody>
                    <a:bodyPr/>
                    <a:lstStyle/>
                    <a:p>
                      <a:endParaRPr lang="en-US" dirty="0"/>
                    </a:p>
                  </a:txBody>
                  <a:tcPr/>
                </a:tc>
              </a:tr>
            </a:tbl>
          </a:graphicData>
        </a:graphic>
      </p:graphicFrame>
      <p:sp>
        <p:nvSpPr>
          <p:cNvPr id="8" name="Content Placeholder 2"/>
          <p:cNvSpPr txBox="1">
            <a:spLocks/>
          </p:cNvSpPr>
          <p:nvPr/>
        </p:nvSpPr>
        <p:spPr>
          <a:xfrm>
            <a:off x="1174019" y="2447606"/>
            <a:ext cx="1927633" cy="3678874"/>
          </a:xfrm>
          <a:prstGeom prst="rect">
            <a:avLst/>
          </a:prstGeom>
        </p:spPr>
        <p:txBody>
          <a:bodyPr vert="vert270"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endParaRPr lang="en-US" b="1" dirty="0" smtClean="0"/>
          </a:p>
          <a:p>
            <a:pPr marL="0" indent="0" algn="ctr">
              <a:buFont typeface="Wingdings 3" charset="2"/>
              <a:buNone/>
            </a:pPr>
            <a:r>
              <a:rPr lang="en-US" dirty="0" smtClean="0"/>
              <a:t>Male			Female</a:t>
            </a:r>
            <a:endParaRPr lang="en-US" dirty="0"/>
          </a:p>
        </p:txBody>
      </p:sp>
      <p:sp>
        <p:nvSpPr>
          <p:cNvPr id="9" name="Rectangle 8"/>
          <p:cNvSpPr/>
          <p:nvPr/>
        </p:nvSpPr>
        <p:spPr>
          <a:xfrm>
            <a:off x="2968722" y="2933482"/>
            <a:ext cx="4004406" cy="774571"/>
          </a:xfrm>
          <a:prstGeom prst="rect">
            <a:avLst/>
          </a:prstGeom>
        </p:spPr>
        <p:txBody>
          <a:bodyPr wrap="square">
            <a:spAutoFit/>
          </a:bodyPr>
          <a:lstStyle/>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F1 = 800</a:t>
            </a:r>
          </a:p>
          <a:p>
            <a:pPr marL="463550" lvl="1" indent="-463550" defTabSz="457200">
              <a:spcBef>
                <a:spcPts val="1000"/>
              </a:spcBef>
              <a:buClr>
                <a:srgbClr val="1E5155">
                  <a:lumMod val="40000"/>
                  <a:lumOff val="60000"/>
                </a:srgbClr>
              </a:buClr>
              <a:buSzPct val="80000"/>
              <a:buFont typeface="Wingdings 3" charset="2"/>
              <a:buChar char=""/>
            </a:pPr>
            <a:r>
              <a:rPr lang="en-US" b="1" dirty="0" smtClean="0">
                <a:solidFill>
                  <a:schemeClr val="bg1"/>
                </a:solidFill>
                <a:latin typeface="Cambria" panose="02040503050406030204"/>
              </a:rPr>
              <a:t>F2 = 1900</a:t>
            </a:r>
            <a:endParaRPr lang="en-US" b="1" dirty="0">
              <a:solidFill>
                <a:schemeClr val="bg1"/>
              </a:solidFill>
              <a:latin typeface="Cambria" panose="02040503050406030204"/>
            </a:endParaRPr>
          </a:p>
        </p:txBody>
      </p:sp>
      <p:sp>
        <p:nvSpPr>
          <p:cNvPr id="11" name="Rectangle 10"/>
          <p:cNvSpPr/>
          <p:nvPr/>
        </p:nvSpPr>
        <p:spPr>
          <a:xfrm>
            <a:off x="2968722" y="4795601"/>
            <a:ext cx="4004406" cy="774571"/>
          </a:xfrm>
          <a:prstGeom prst="rect">
            <a:avLst/>
          </a:prstGeom>
        </p:spPr>
        <p:txBody>
          <a:bodyPr wrap="square">
            <a:spAutoFit/>
          </a:bodyPr>
          <a:lstStyle/>
          <a:p>
            <a:pPr marL="463550" lvl="1" indent="-463550" defTabSz="457200">
              <a:spcBef>
                <a:spcPts val="1000"/>
              </a:spcBef>
              <a:buClr>
                <a:srgbClr val="1E5155">
                  <a:lumMod val="40000"/>
                  <a:lumOff val="60000"/>
                </a:srgbClr>
              </a:buClr>
              <a:buSzPct val="80000"/>
              <a:buFont typeface="Wingdings 3" charset="2"/>
              <a:buChar char=""/>
            </a:pPr>
            <a:r>
              <a:rPr lang="en-US" b="1" dirty="0">
                <a:solidFill>
                  <a:schemeClr val="bg1"/>
                </a:solidFill>
                <a:latin typeface="Cambria" panose="02040503050406030204"/>
              </a:rPr>
              <a:t>F1 = </a:t>
            </a:r>
            <a:r>
              <a:rPr lang="en-US" b="1" dirty="0" smtClean="0">
                <a:solidFill>
                  <a:schemeClr val="bg1"/>
                </a:solidFill>
                <a:latin typeface="Cambria" panose="02040503050406030204"/>
              </a:rPr>
              <a:t>700</a:t>
            </a:r>
            <a:endParaRPr lang="en-US" b="1" dirty="0">
              <a:solidFill>
                <a:schemeClr val="bg1"/>
              </a:solidFill>
              <a:latin typeface="Cambria" panose="02040503050406030204"/>
            </a:endParaRPr>
          </a:p>
          <a:p>
            <a:pPr marL="463550" lvl="1" indent="-463550" defTabSz="457200">
              <a:spcBef>
                <a:spcPts val="1000"/>
              </a:spcBef>
              <a:buClr>
                <a:srgbClr val="1E5155">
                  <a:lumMod val="40000"/>
                  <a:lumOff val="60000"/>
                </a:srgbClr>
              </a:buClr>
              <a:buSzPct val="80000"/>
              <a:buFont typeface="Wingdings 3" charset="2"/>
              <a:buChar char=""/>
            </a:pPr>
            <a:r>
              <a:rPr lang="en-US" b="1" dirty="0">
                <a:solidFill>
                  <a:schemeClr val="bg1"/>
                </a:solidFill>
                <a:latin typeface="Cambria" panose="02040503050406030204"/>
              </a:rPr>
              <a:t>F2 = </a:t>
            </a:r>
            <a:r>
              <a:rPr lang="en-US" b="1" dirty="0" smtClean="0">
                <a:solidFill>
                  <a:schemeClr val="bg1"/>
                </a:solidFill>
                <a:latin typeface="Cambria" panose="02040503050406030204"/>
              </a:rPr>
              <a:t>1700</a:t>
            </a:r>
            <a:endParaRPr lang="en-US" b="1" dirty="0">
              <a:solidFill>
                <a:schemeClr val="bg1"/>
              </a:solidFill>
              <a:latin typeface="Cambria" panose="02040503050406030204"/>
            </a:endParaRPr>
          </a:p>
        </p:txBody>
      </p:sp>
      <p:sp>
        <p:nvSpPr>
          <p:cNvPr id="12" name="Rectangle 11"/>
          <p:cNvSpPr/>
          <p:nvPr/>
        </p:nvSpPr>
        <p:spPr>
          <a:xfrm>
            <a:off x="6348134" y="2948889"/>
            <a:ext cx="4004406" cy="774571"/>
          </a:xfrm>
          <a:prstGeom prst="rect">
            <a:avLst/>
          </a:prstGeom>
        </p:spPr>
        <p:txBody>
          <a:bodyPr wrap="square">
            <a:spAutoFit/>
          </a:bodyPr>
          <a:lstStyle/>
          <a:p>
            <a:pPr marL="463550" lvl="1" indent="-463550" defTabSz="457200">
              <a:spcBef>
                <a:spcPts val="1000"/>
              </a:spcBef>
              <a:buClr>
                <a:srgbClr val="1E5155">
                  <a:lumMod val="40000"/>
                  <a:lumOff val="60000"/>
                </a:srgbClr>
              </a:buClr>
              <a:buSzPct val="80000"/>
              <a:buFont typeface="Wingdings 3" charset="2"/>
              <a:buChar char=""/>
            </a:pPr>
            <a:r>
              <a:rPr lang="en-US" b="1" dirty="0">
                <a:solidFill>
                  <a:schemeClr val="bg1"/>
                </a:solidFill>
                <a:latin typeface="Cambria" panose="02040503050406030204"/>
              </a:rPr>
              <a:t>F1 = 800</a:t>
            </a:r>
          </a:p>
          <a:p>
            <a:pPr marL="463550" lvl="1" indent="-463550" defTabSz="457200">
              <a:spcBef>
                <a:spcPts val="1000"/>
              </a:spcBef>
              <a:buClr>
                <a:srgbClr val="1E5155">
                  <a:lumMod val="40000"/>
                  <a:lumOff val="60000"/>
                </a:srgbClr>
              </a:buClr>
              <a:buSzPct val="80000"/>
              <a:buFont typeface="Wingdings 3" charset="2"/>
              <a:buChar char=""/>
            </a:pPr>
            <a:r>
              <a:rPr lang="en-US" b="1" dirty="0">
                <a:solidFill>
                  <a:schemeClr val="bg1"/>
                </a:solidFill>
                <a:latin typeface="Cambria" panose="02040503050406030204"/>
              </a:rPr>
              <a:t>F2 = </a:t>
            </a:r>
            <a:r>
              <a:rPr lang="en-US" b="1" dirty="0" smtClean="0">
                <a:solidFill>
                  <a:schemeClr val="bg1"/>
                </a:solidFill>
                <a:latin typeface="Cambria" panose="02040503050406030204"/>
              </a:rPr>
              <a:t>1700</a:t>
            </a:r>
            <a:endParaRPr lang="en-US" b="1" dirty="0">
              <a:solidFill>
                <a:schemeClr val="bg1"/>
              </a:solidFill>
              <a:latin typeface="Cambria" panose="02040503050406030204"/>
            </a:endParaRPr>
          </a:p>
        </p:txBody>
      </p:sp>
      <p:sp>
        <p:nvSpPr>
          <p:cNvPr id="13" name="Rectangle 12"/>
          <p:cNvSpPr/>
          <p:nvPr/>
        </p:nvSpPr>
        <p:spPr>
          <a:xfrm>
            <a:off x="6348134" y="4795601"/>
            <a:ext cx="4004406" cy="774571"/>
          </a:xfrm>
          <a:prstGeom prst="rect">
            <a:avLst/>
          </a:prstGeom>
        </p:spPr>
        <p:txBody>
          <a:bodyPr wrap="square">
            <a:spAutoFit/>
          </a:bodyPr>
          <a:lstStyle/>
          <a:p>
            <a:pPr marL="463550" lvl="1" indent="-463550" defTabSz="457200">
              <a:spcBef>
                <a:spcPts val="1000"/>
              </a:spcBef>
              <a:buClr>
                <a:srgbClr val="1E5155">
                  <a:lumMod val="40000"/>
                  <a:lumOff val="60000"/>
                </a:srgbClr>
              </a:buClr>
              <a:buSzPct val="80000"/>
              <a:buFont typeface="Wingdings 3" charset="2"/>
              <a:buChar char=""/>
            </a:pPr>
            <a:r>
              <a:rPr lang="en-US" b="1" dirty="0">
                <a:solidFill>
                  <a:schemeClr val="bg1"/>
                </a:solidFill>
                <a:latin typeface="Cambria" panose="02040503050406030204"/>
              </a:rPr>
              <a:t>F1 = </a:t>
            </a:r>
            <a:r>
              <a:rPr lang="en-US" b="1" dirty="0" smtClean="0">
                <a:solidFill>
                  <a:schemeClr val="bg1"/>
                </a:solidFill>
                <a:latin typeface="Cambria" panose="02040503050406030204"/>
              </a:rPr>
              <a:t>700</a:t>
            </a:r>
            <a:endParaRPr lang="en-US" b="1" dirty="0">
              <a:solidFill>
                <a:schemeClr val="bg1"/>
              </a:solidFill>
              <a:latin typeface="Cambria" panose="02040503050406030204"/>
            </a:endParaRPr>
          </a:p>
          <a:p>
            <a:pPr marL="463550" lvl="1" indent="-463550" defTabSz="457200">
              <a:spcBef>
                <a:spcPts val="1000"/>
              </a:spcBef>
              <a:buClr>
                <a:srgbClr val="1E5155">
                  <a:lumMod val="40000"/>
                  <a:lumOff val="60000"/>
                </a:srgbClr>
              </a:buClr>
              <a:buSzPct val="80000"/>
              <a:buFont typeface="Wingdings 3" charset="2"/>
              <a:buChar char=""/>
            </a:pPr>
            <a:r>
              <a:rPr lang="en-US" b="1" dirty="0">
                <a:solidFill>
                  <a:schemeClr val="bg1"/>
                </a:solidFill>
                <a:latin typeface="Cambria" panose="02040503050406030204"/>
              </a:rPr>
              <a:t>F2 = </a:t>
            </a:r>
            <a:r>
              <a:rPr lang="en-US" b="1" dirty="0" smtClean="0">
                <a:solidFill>
                  <a:schemeClr val="bg1"/>
                </a:solidFill>
                <a:latin typeface="Cambria" panose="02040503050406030204"/>
              </a:rPr>
              <a:t>1500</a:t>
            </a:r>
            <a:endParaRPr lang="en-US" b="1" dirty="0">
              <a:solidFill>
                <a:schemeClr val="bg1"/>
              </a:solidFill>
              <a:latin typeface="Cambria" panose="02040503050406030204"/>
            </a:endParaRPr>
          </a:p>
        </p:txBody>
      </p:sp>
      <p:sp>
        <p:nvSpPr>
          <p:cNvPr id="5" name="Slide Number Placeholder 4"/>
          <p:cNvSpPr>
            <a:spLocks noGrp="1"/>
          </p:cNvSpPr>
          <p:nvPr>
            <p:ph type="sldNum" sz="quarter" idx="12"/>
          </p:nvPr>
        </p:nvSpPr>
        <p:spPr/>
        <p:txBody>
          <a:bodyPr/>
          <a:lstStyle/>
          <a:p>
            <a:fld id="{D12D1628-1B5C-4448-99B4-713841C53C70}" type="slidenum">
              <a:rPr lang="en-US" smtClean="0"/>
              <a:t>6</a:t>
            </a:fld>
            <a:endParaRPr lang="en-US"/>
          </a:p>
        </p:txBody>
      </p:sp>
      <p:pic>
        <p:nvPicPr>
          <p:cNvPr id="14" name="Step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44434" y="3188648"/>
            <a:ext cx="812800" cy="812800"/>
          </a:xfrm>
          <a:prstGeom prst="rect">
            <a:avLst/>
          </a:prstGeom>
        </p:spPr>
      </p:pic>
      <p:pic>
        <p:nvPicPr>
          <p:cNvPr id="15" name="Step_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727528" y="3188648"/>
            <a:ext cx="812800" cy="812800"/>
          </a:xfrm>
          <a:prstGeom prst="rect">
            <a:avLst/>
          </a:prstGeom>
        </p:spPr>
      </p:pic>
      <p:pic>
        <p:nvPicPr>
          <p:cNvPr id="16" name="mapU.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644434" y="4148967"/>
            <a:ext cx="812800" cy="812800"/>
          </a:xfrm>
          <a:prstGeom prst="rect">
            <a:avLst/>
          </a:prstGeom>
        </p:spPr>
      </p:pic>
      <p:pic>
        <p:nvPicPr>
          <p:cNvPr id="17" name="mapR.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0727528" y="4148967"/>
            <a:ext cx="812800" cy="812800"/>
          </a:xfrm>
          <a:prstGeom prst="rect">
            <a:avLst/>
          </a:prstGeom>
        </p:spPr>
      </p:pic>
    </p:spTree>
    <p:extLst>
      <p:ext uri="{BB962C8B-B14F-4D97-AF65-F5344CB8AC3E}">
        <p14:creationId xmlns:p14="http://schemas.microsoft.com/office/powerpoint/2010/main" val="302971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5" fill="hold"/>
                                        <p:tgtEl>
                                          <p:spTgt spid="14"/>
                                        </p:tgtEl>
                                      </p:cBhvr>
                                    </p:cmd>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285" fill="hold"/>
                                        <p:tgtEl>
                                          <p:spTgt spid="15"/>
                                        </p:tgtEl>
                                      </p:cBhvr>
                                    </p:cmd>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28" fill="hold"/>
                                        <p:tgtEl>
                                          <p:spTgt spid="16"/>
                                        </p:tgtEl>
                                      </p:cBhvr>
                                    </p:cmd>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33" fill="hold"/>
                                        <p:tgtEl>
                                          <p:spTgt spid="17"/>
                                        </p:tgtEl>
                                      </p:cBhvr>
                                    </p:cmd>
                                  </p:childTnLst>
                                </p:cTn>
                              </p:par>
                            </p:childTnLst>
                          </p:cTn>
                        </p:par>
                      </p:childTnLst>
                    </p:cTn>
                  </p:par>
                </p:childTnLst>
              </p:cTn>
              <p:nextCondLst>
                <p:cond evt="onClick" delay="0">
                  <p:tgtEl>
                    <p:spTgt spid="17"/>
                  </p:tgtEl>
                </p:cond>
              </p:nextCondLst>
            </p:seq>
            <p:audio>
              <p:cMediaNode vol="80000">
                <p:cTn id="22" fill="hold" display="0">
                  <p:stCondLst>
                    <p:cond delay="indefinite"/>
                  </p:stCondLst>
                  <p:endCondLst>
                    <p:cond evt="onStopAudio" delay="0">
                      <p:tgtEl>
                        <p:sldTgt/>
                      </p:tgtEl>
                    </p:cond>
                  </p:endCondLst>
                </p:cTn>
                <p:tgtEl>
                  <p:spTgt spid="14"/>
                </p:tgtEl>
              </p:cMediaNode>
            </p:audio>
            <p:audio>
              <p:cMediaNode vol="80000">
                <p:cTn id="23" fill="hold" display="0">
                  <p:stCondLst>
                    <p:cond delay="indefinite"/>
                  </p:stCondLst>
                  <p:endCondLst>
                    <p:cond evt="onStopAudio" delay="0">
                      <p:tgtEl>
                        <p:sldTgt/>
                      </p:tgtEl>
                    </p:cond>
                  </p:endCondLst>
                </p:cTn>
                <p:tgtEl>
                  <p:spTgt spid="15"/>
                </p:tgtEl>
              </p:cMediaNode>
            </p:audio>
            <p:audio>
              <p:cMediaNode vol="80000">
                <p:cTn id="24" fill="hold" display="0">
                  <p:stCondLst>
                    <p:cond delay="indefinite"/>
                  </p:stCondLst>
                  <p:endCondLst>
                    <p:cond evt="onStopAudio" delay="0">
                      <p:tgtEl>
                        <p:sldTgt/>
                      </p:tgtEl>
                    </p:cond>
                  </p:endCondLst>
                </p:cTn>
                <p:tgtEl>
                  <p:spTgt spid="16"/>
                </p:tgtEl>
              </p:cMediaNode>
            </p:audio>
            <p:audio>
              <p:cMediaNode vol="80000">
                <p:cTn id="25"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Stimuli</a:t>
            </a:r>
            <a:endParaRPr lang="en-US" dirty="0"/>
          </a:p>
        </p:txBody>
      </p:sp>
      <p:sp>
        <p:nvSpPr>
          <p:cNvPr id="3" name="Content Placeholder 2"/>
          <p:cNvSpPr>
            <a:spLocks noGrp="1"/>
          </p:cNvSpPr>
          <p:nvPr>
            <p:ph idx="1"/>
          </p:nvPr>
        </p:nvSpPr>
        <p:spPr>
          <a:xfrm>
            <a:off x="1103312" y="2052918"/>
            <a:ext cx="9311549" cy="4195481"/>
          </a:xfrm>
        </p:spPr>
        <p:txBody>
          <a:bodyPr>
            <a:normAutofit/>
          </a:bodyPr>
          <a:lstStyle/>
          <a:p>
            <a:r>
              <a:rPr lang="en-US" dirty="0" smtClean="0"/>
              <a:t>Each listener responded to </a:t>
            </a:r>
            <a:r>
              <a:rPr lang="en-US" b="1" dirty="0" smtClean="0"/>
              <a:t>36 sound files</a:t>
            </a:r>
            <a:r>
              <a:rPr lang="en-US" dirty="0" smtClean="0"/>
              <a:t>:</a:t>
            </a:r>
          </a:p>
          <a:p>
            <a:pPr lvl="1"/>
            <a:r>
              <a:rPr lang="en-US" dirty="0" smtClean="0"/>
              <a:t>1M x 1F x 3 regions x 2 guises = </a:t>
            </a:r>
            <a:r>
              <a:rPr lang="en-US" b="1" dirty="0" smtClean="0"/>
              <a:t>6 speakers in both guises = 12 stimuli</a:t>
            </a:r>
          </a:p>
          <a:p>
            <a:pPr lvl="1"/>
            <a:r>
              <a:rPr lang="en-US" dirty="0" smtClean="0"/>
              <a:t>1M x 1F x 3 regions x 1 guises = </a:t>
            </a:r>
            <a:r>
              <a:rPr lang="en-US" b="1" dirty="0" smtClean="0"/>
              <a:t>6 other speakers in one guise</a:t>
            </a:r>
            <a:r>
              <a:rPr lang="en-US" b="1" dirty="0"/>
              <a:t> </a:t>
            </a:r>
            <a:r>
              <a:rPr lang="en-US" b="1" dirty="0" smtClean="0"/>
              <a:t>= 6 stimuli</a:t>
            </a:r>
          </a:p>
          <a:p>
            <a:pPr lvl="1"/>
            <a:r>
              <a:rPr lang="en-US" b="1" dirty="0"/>
              <a:t>18 fillers </a:t>
            </a:r>
            <a:r>
              <a:rPr lang="en-US" dirty="0"/>
              <a:t>(6 repeats</a:t>
            </a:r>
            <a:r>
              <a:rPr lang="en-US" dirty="0" smtClean="0"/>
              <a:t>)</a:t>
            </a:r>
            <a:endParaRPr lang="en-US" b="1" dirty="0" smtClean="0"/>
          </a:p>
          <a:p>
            <a:r>
              <a:rPr lang="en-US" dirty="0" smtClean="0"/>
              <a:t>Repeated </a:t>
            </a:r>
            <a:r>
              <a:rPr lang="en-US" dirty="0"/>
              <a:t>speakers’ two guises </a:t>
            </a:r>
            <a:r>
              <a:rPr lang="en-US" dirty="0" smtClean="0"/>
              <a:t>10</a:t>
            </a:r>
            <a:r>
              <a:rPr lang="en-US" dirty="0"/>
              <a:t>+ stimuli apart </a:t>
            </a:r>
            <a:endParaRPr lang="en-US" dirty="0" smtClean="0"/>
          </a:p>
          <a:p>
            <a:r>
              <a:rPr lang="en-US" dirty="0" smtClean="0"/>
              <a:t>Four </a:t>
            </a:r>
            <a:r>
              <a:rPr lang="en-US" dirty="0"/>
              <a:t>different counterbalanced </a:t>
            </a:r>
            <a:r>
              <a:rPr lang="en-US" dirty="0" smtClean="0"/>
              <a:t>orders</a:t>
            </a:r>
          </a:p>
        </p:txBody>
      </p:sp>
      <p:sp>
        <p:nvSpPr>
          <p:cNvPr id="4" name="Donut 3"/>
          <p:cNvSpPr/>
          <p:nvPr/>
        </p:nvSpPr>
        <p:spPr>
          <a:xfrm>
            <a:off x="7572292" y="2257508"/>
            <a:ext cx="1722120" cy="838200"/>
          </a:xfrm>
          <a:prstGeom prst="donut">
            <a:avLst>
              <a:gd name="adj" fmla="val 12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n w="38100">
                <a:solidFill>
                  <a:schemeClr val="tx1"/>
                </a:solidFill>
              </a:ln>
              <a:solidFill>
                <a:schemeClr val="tx1"/>
              </a:solidFill>
            </a:endParaRPr>
          </a:p>
        </p:txBody>
      </p:sp>
      <p:sp>
        <p:nvSpPr>
          <p:cNvPr id="5" name="Slide Number Placeholder 4"/>
          <p:cNvSpPr>
            <a:spLocks noGrp="1"/>
          </p:cNvSpPr>
          <p:nvPr>
            <p:ph type="sldNum" sz="quarter" idx="12"/>
          </p:nvPr>
        </p:nvSpPr>
        <p:spPr/>
        <p:txBody>
          <a:bodyPr/>
          <a:lstStyle/>
          <a:p>
            <a:fld id="{D12D1628-1B5C-4448-99B4-713841C53C70}" type="slidenum">
              <a:rPr lang="en-US" smtClean="0"/>
              <a:t>7</a:t>
            </a:fld>
            <a:endParaRPr lang="en-US"/>
          </a:p>
        </p:txBody>
      </p:sp>
    </p:spTree>
    <p:extLst>
      <p:ext uri="{BB962C8B-B14F-4D97-AF65-F5344CB8AC3E}">
        <p14:creationId xmlns:p14="http://schemas.microsoft.com/office/powerpoint/2010/main" val="6847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Experiment</a:t>
            </a:r>
            <a:endParaRPr lang="en-US" dirty="0"/>
          </a:p>
        </p:txBody>
      </p:sp>
      <p:sp>
        <p:nvSpPr>
          <p:cNvPr id="3" name="Content Placeholder 2"/>
          <p:cNvSpPr>
            <a:spLocks noGrp="1"/>
          </p:cNvSpPr>
          <p:nvPr>
            <p:ph idx="1"/>
          </p:nvPr>
        </p:nvSpPr>
        <p:spPr>
          <a:xfrm>
            <a:off x="646111" y="1410346"/>
            <a:ext cx="11137571" cy="5222929"/>
          </a:xfrm>
        </p:spPr>
        <p:txBody>
          <a:bodyPr>
            <a:normAutofit/>
          </a:bodyPr>
          <a:lstStyle/>
          <a:p>
            <a:pPr marL="457200" indent="-457200">
              <a:buFont typeface="+mj-lt"/>
              <a:buAutoNum type="arabicPeriod"/>
            </a:pPr>
            <a:r>
              <a:rPr lang="en-US" dirty="0" smtClean="0"/>
              <a:t>Stimulus “</a:t>
            </a:r>
            <a:r>
              <a:rPr lang="en-US" i="1" dirty="0" smtClean="0"/>
              <a:t>Without the </a:t>
            </a:r>
            <a:r>
              <a:rPr lang="en-US" b="1" dirty="0" smtClean="0"/>
              <a:t>map</a:t>
            </a:r>
            <a:r>
              <a:rPr lang="en-US" i="1" dirty="0" smtClean="0"/>
              <a:t>, we never could have found our way here</a:t>
            </a:r>
            <a:r>
              <a:rPr lang="en-US" dirty="0" smtClean="0"/>
              <a:t>”</a:t>
            </a:r>
          </a:p>
          <a:p>
            <a:pPr marL="457200" indent="-457200">
              <a:buFont typeface="+mj-lt"/>
              <a:buAutoNum type="arabicPeriod"/>
            </a:pPr>
            <a:r>
              <a:rPr lang="en-US" dirty="0" smtClean="0"/>
              <a:t>Open-ended questions</a:t>
            </a:r>
          </a:p>
          <a:p>
            <a:pPr marL="457200" indent="-457200">
              <a:buFont typeface="+mj-lt"/>
              <a:buAutoNum type="arabicPeriod" startAt="3"/>
            </a:pPr>
            <a:r>
              <a:rPr lang="en-US" dirty="0"/>
              <a:t>Stimulus </a:t>
            </a:r>
            <a:r>
              <a:rPr lang="en-US" dirty="0" smtClean="0"/>
              <a:t>(</a:t>
            </a:r>
            <a:r>
              <a:rPr lang="en-US" dirty="0"/>
              <a:t>repeated)</a:t>
            </a:r>
          </a:p>
          <a:p>
            <a:pPr marL="457200" indent="-457200">
              <a:buFont typeface="+mj-lt"/>
              <a:buAutoNum type="arabicPeriod" startAt="3"/>
            </a:pPr>
            <a:r>
              <a:rPr lang="en-US" dirty="0" smtClean="0"/>
              <a:t>Continuous rating</a:t>
            </a:r>
            <a:endParaRPr lang="en-US" dirty="0"/>
          </a:p>
          <a:p>
            <a:pPr marL="857250" lvl="1" indent="-457200">
              <a:buFont typeface="+mj-lt"/>
              <a:buAutoNum type="arabicPeriod"/>
            </a:pPr>
            <a:r>
              <a:rPr lang="en-US" dirty="0"/>
              <a:t>Young – Old</a:t>
            </a:r>
          </a:p>
          <a:p>
            <a:pPr marL="857250" lvl="1" indent="-457200">
              <a:buFont typeface="+mj-lt"/>
              <a:buAutoNum type="arabicPeriod"/>
            </a:pPr>
            <a:r>
              <a:rPr lang="en-US" dirty="0"/>
              <a:t>Not confident – Confident</a:t>
            </a:r>
          </a:p>
          <a:p>
            <a:pPr marL="857250" lvl="1" indent="-457200">
              <a:buFont typeface="+mj-lt"/>
              <a:buAutoNum type="arabicPeriod"/>
            </a:pPr>
            <a:r>
              <a:rPr lang="en-US" dirty="0"/>
              <a:t>Not feminine – Feminine</a:t>
            </a:r>
          </a:p>
          <a:p>
            <a:pPr marL="857250" lvl="1" indent="-457200">
              <a:buFont typeface="+mj-lt"/>
              <a:buAutoNum type="arabicPeriod"/>
            </a:pPr>
            <a:r>
              <a:rPr lang="en-US" dirty="0"/>
              <a:t>Not masculine – Masculine</a:t>
            </a:r>
          </a:p>
          <a:p>
            <a:pPr marL="857250" lvl="1" indent="-457200">
              <a:buFont typeface="+mj-lt"/>
              <a:buAutoNum type="arabicPeriod"/>
            </a:pPr>
            <a:r>
              <a:rPr lang="en-US" dirty="0"/>
              <a:t>Unfriendly – Friendly</a:t>
            </a:r>
          </a:p>
          <a:p>
            <a:pPr marL="857250" lvl="1" indent="-457200">
              <a:buFont typeface="+mj-lt"/>
              <a:buAutoNum type="arabicPeriod"/>
            </a:pPr>
            <a:r>
              <a:rPr lang="en-US" dirty="0"/>
              <a:t>Not authoritative – Authoritative</a:t>
            </a:r>
          </a:p>
          <a:p>
            <a:pPr marL="857250" lvl="1" indent="-457200">
              <a:buFont typeface="+mj-lt"/>
              <a:buAutoNum type="arabicPeriod"/>
            </a:pPr>
            <a:r>
              <a:rPr lang="en-US" dirty="0"/>
              <a:t>Does not sound like me – Sounds like me</a:t>
            </a:r>
          </a:p>
          <a:p>
            <a:pPr marL="457200" indent="-457200">
              <a:buFont typeface="+mj-lt"/>
              <a:buAutoNum type="arabicPeriod"/>
            </a:pPr>
            <a:endParaRPr lang="en-US" dirty="0"/>
          </a:p>
        </p:txBody>
      </p:sp>
      <p:sp>
        <p:nvSpPr>
          <p:cNvPr id="4" name="Donut 3"/>
          <p:cNvSpPr/>
          <p:nvPr/>
        </p:nvSpPr>
        <p:spPr>
          <a:xfrm>
            <a:off x="1351796" y="2901029"/>
            <a:ext cx="1722120" cy="838200"/>
          </a:xfrm>
          <a:prstGeom prst="donut">
            <a:avLst>
              <a:gd name="adj" fmla="val 12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n w="38100">
                <a:solidFill>
                  <a:schemeClr val="tx1"/>
                </a:solidFill>
              </a:ln>
              <a:solidFill>
                <a:schemeClr val="tx1"/>
              </a:solidFill>
            </a:endParaRPr>
          </a:p>
        </p:txBody>
      </p:sp>
      <p:sp>
        <p:nvSpPr>
          <p:cNvPr id="5" name="Donut 4"/>
          <p:cNvSpPr/>
          <p:nvPr/>
        </p:nvSpPr>
        <p:spPr>
          <a:xfrm>
            <a:off x="901036" y="4417454"/>
            <a:ext cx="4559606" cy="1314721"/>
          </a:xfrm>
          <a:prstGeom prst="donut">
            <a:avLst>
              <a:gd name="adj" fmla="val 10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n w="38100">
                <a:solidFill>
                  <a:schemeClr val="tx1"/>
                </a:solidFill>
              </a:ln>
              <a:solidFill>
                <a:schemeClr val="tx1"/>
              </a:solidFill>
            </a:endParaRPr>
          </a:p>
        </p:txBody>
      </p:sp>
      <p:sp>
        <p:nvSpPr>
          <p:cNvPr id="6" name="Slide Number Placeholder 5"/>
          <p:cNvSpPr>
            <a:spLocks noGrp="1"/>
          </p:cNvSpPr>
          <p:nvPr>
            <p:ph type="sldNum" sz="quarter" idx="12"/>
          </p:nvPr>
        </p:nvSpPr>
        <p:spPr/>
        <p:txBody>
          <a:bodyPr/>
          <a:lstStyle/>
          <a:p>
            <a:fld id="{D12D1628-1B5C-4448-99B4-713841C53C70}" type="slidenum">
              <a:rPr lang="en-US" smtClean="0"/>
              <a:t>8</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573" t="33658" r="19402" b="13423"/>
          <a:stretch/>
        </p:blipFill>
        <p:spPr>
          <a:xfrm>
            <a:off x="6346209" y="2745152"/>
            <a:ext cx="3848669" cy="1988153"/>
          </a:xfrm>
          <a:prstGeom prst="rect">
            <a:avLst/>
          </a:prstGeom>
        </p:spPr>
      </p:pic>
    </p:spTree>
    <p:extLst>
      <p:ext uri="{BB962C8B-B14F-4D97-AF65-F5344CB8AC3E}">
        <p14:creationId xmlns:p14="http://schemas.microsoft.com/office/powerpoint/2010/main" val="89400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3">
      <a:dk1>
        <a:srgbClr val="000000"/>
      </a:dk1>
      <a:lt1>
        <a:srgbClr val="FFFFFF"/>
      </a:lt1>
      <a:dk2>
        <a:srgbClr val="064E31"/>
      </a:dk2>
      <a:lt2>
        <a:srgbClr val="EBEBEB"/>
      </a:lt2>
      <a:accent1>
        <a:srgbClr val="B01513"/>
      </a:accent1>
      <a:accent2>
        <a:srgbClr val="EA6312"/>
      </a:accent2>
      <a:accent3>
        <a:srgbClr val="E6B729"/>
      </a:accent3>
      <a:accent4>
        <a:srgbClr val="797B7A"/>
      </a:accent4>
      <a:accent5>
        <a:srgbClr val="54849A"/>
      </a:accent5>
      <a:accent6>
        <a:srgbClr val="9E5E9B"/>
      </a:accent6>
      <a:hlink>
        <a:srgbClr val="81817F"/>
      </a:hlink>
      <a:folHlink>
        <a:srgbClr val="8E566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20609</TotalTime>
  <Words>1903</Words>
  <Application>Microsoft Macintosh PowerPoint</Application>
  <PresentationFormat>Widescreen</PresentationFormat>
  <Paragraphs>306</Paragraphs>
  <Slides>42</Slides>
  <Notes>25</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Cambria</vt:lpstr>
      <vt:lpstr>Mangal</vt:lpstr>
      <vt:lpstr>Times</vt:lpstr>
      <vt:lpstr>Wingdings 3</vt:lpstr>
      <vt:lpstr>Ion</vt:lpstr>
      <vt:lpstr>The social meaning of TRAP-backing in Montréal English</vt:lpstr>
      <vt:lpstr>Canadian Shift</vt:lpstr>
      <vt:lpstr>Social correlates of TRAP-backing</vt:lpstr>
      <vt:lpstr>Current research question</vt:lpstr>
      <vt:lpstr>Participant sample – Montréal</vt:lpstr>
      <vt:lpstr>Methodology: Stimuli</vt:lpstr>
      <vt:lpstr>Methodology: Stimuli</vt:lpstr>
      <vt:lpstr>Methodology: Stimuli</vt:lpstr>
      <vt:lpstr>Methodology: Experiment</vt:lpstr>
      <vt:lpstr>Specific questions</vt:lpstr>
      <vt:lpstr>Age ~ Listener Gen + Talker Gen</vt:lpstr>
      <vt:lpstr>Age ~ Retraction * TalkerGender * ListenerGender + (1|participant) + (1|speaker)</vt:lpstr>
      <vt:lpstr>Friendly ~ Listener Gen + Talker Gen</vt:lpstr>
      <vt:lpstr>Friendliness ~ Retraction * TalkerGender * ListenerGender + (1|participant) + (1|speaker)</vt:lpstr>
      <vt:lpstr>Authoritative ~ Listener Gen + Talker Gen</vt:lpstr>
      <vt:lpstr>Authoritative ~ Retraction * TalkerGender * ListenerGender + (1|participant) + (1|speaker)</vt:lpstr>
      <vt:lpstr>Results</vt:lpstr>
      <vt:lpstr>Results</vt:lpstr>
      <vt:lpstr>PowerPoint Presentation</vt:lpstr>
      <vt:lpstr>Results: Friendly ~ Authoritative</vt:lpstr>
      <vt:lpstr>General discussion</vt:lpstr>
      <vt:lpstr>Future directions:</vt:lpstr>
      <vt:lpstr>Mahalo + Kia ora!</vt:lpstr>
      <vt:lpstr>References</vt:lpstr>
      <vt:lpstr>Age_response ~ retraction * speaker_gender * participant_gender + (1|participant) + (1|speaker)</vt:lpstr>
      <vt:lpstr>Friendly_response ~ retraction * speaker_gender * participant_gender + (1|participant) + (1|speaker)</vt:lpstr>
      <vt:lpstr>Authoritative_response ~ retraction * speaker_gender * participant_gender + (1|participant) + (1|speaker)</vt:lpstr>
      <vt:lpstr>Age_response ~ retraction * speaker_gender * participant_gender + (1|participant) + (1|speaker)</vt:lpstr>
      <vt:lpstr>Friendly_response ~ retraction * speaker_gender * participant_gender + (1|participant) + (1|speaker)</vt:lpstr>
      <vt:lpstr>Authoritative_response ~ retraction * speaker_gender * participant_gender + (1|participant) + (1|speaker)</vt:lpstr>
      <vt:lpstr>Future work: Qualitative questions</vt:lpstr>
      <vt:lpstr>Age ~ region</vt:lpstr>
      <vt:lpstr>Age ~ ppt_gender + speaker_gender</vt:lpstr>
      <vt:lpstr>Friendly ~ ppt_gender + spkr_gender</vt:lpstr>
      <vt:lpstr>PowerPoint Presentation</vt:lpstr>
      <vt:lpstr>Authoritative ~ spkr_gndr + ppt_gndr</vt:lpstr>
      <vt:lpstr>Authoritative ~ region</vt:lpstr>
      <vt:lpstr>Authoritative ~ region + spkr_gender</vt:lpstr>
      <vt:lpstr>Age ~ Authoritative, F listener / F speaker </vt:lpstr>
      <vt:lpstr>Age ~ Authoritative, F listener / M speaker </vt:lpstr>
      <vt:lpstr>Age ~ Authoritative, M listener / F speaker </vt:lpstr>
      <vt:lpstr>Age ~ Authoritative, M listener / M speaker </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meaning of TRAP-backing in Montréal English</dc:title>
  <dc:creator>Microsoft Office User</dc:creator>
  <cp:lastModifiedBy>Microsoft Office User</cp:lastModifiedBy>
  <cp:revision>135</cp:revision>
  <cp:lastPrinted>2018-06-27T12:26:04Z</cp:lastPrinted>
  <dcterms:created xsi:type="dcterms:W3CDTF">2017-08-30T00:36:55Z</dcterms:created>
  <dcterms:modified xsi:type="dcterms:W3CDTF">2018-07-03T06:22:21Z</dcterms:modified>
</cp:coreProperties>
</file>